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147482475" r:id="rId2"/>
    <p:sldId id="2147482443" r:id="rId3"/>
    <p:sldId id="2147482476" r:id="rId4"/>
    <p:sldId id="2147482439" r:id="rId5"/>
    <p:sldId id="2147482447" r:id="rId6"/>
    <p:sldId id="2147482436" r:id="rId7"/>
    <p:sldId id="2147482434" r:id="rId8"/>
    <p:sldId id="2147482435" r:id="rId9"/>
    <p:sldId id="2147482449" r:id="rId10"/>
    <p:sldId id="2147482451" r:id="rId11"/>
    <p:sldId id="2147482452" r:id="rId12"/>
    <p:sldId id="2147482453" r:id="rId13"/>
    <p:sldId id="2147482454" r:id="rId14"/>
    <p:sldId id="2147482455" r:id="rId15"/>
    <p:sldId id="2147482456" r:id="rId16"/>
    <p:sldId id="2147482457" r:id="rId17"/>
    <p:sldId id="2147482458" r:id="rId18"/>
    <p:sldId id="2147482459" r:id="rId19"/>
    <p:sldId id="2147482460" r:id="rId20"/>
    <p:sldId id="2147482461" r:id="rId21"/>
    <p:sldId id="2147482462" r:id="rId22"/>
    <p:sldId id="2147482463" r:id="rId23"/>
    <p:sldId id="2147482464" r:id="rId24"/>
    <p:sldId id="2147482471" r:id="rId25"/>
    <p:sldId id="2147482465" r:id="rId26"/>
    <p:sldId id="2147482472" r:id="rId27"/>
    <p:sldId id="2147482466" r:id="rId28"/>
    <p:sldId id="2147482473" r:id="rId29"/>
    <p:sldId id="2147482468" r:id="rId30"/>
    <p:sldId id="2147482469" r:id="rId31"/>
    <p:sldId id="2147482470" r:id="rId32"/>
    <p:sldId id="2147482448" r:id="rId33"/>
    <p:sldId id="2147482450"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72EF417C-4AA9-7B9B-E222-72271856318B}" name="Laurent Gauthier" initials="LG" userId="S::laurent.gauthier@neoxam.com::746305a7-f2d9-48b1-8652-af61624cdf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21041"/>
    <a:srgbClr val="21123F"/>
    <a:srgbClr val="221240"/>
    <a:srgbClr val="D6F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7"/>
    <p:restoredTop sz="94630"/>
  </p:normalViewPr>
  <p:slideViewPr>
    <p:cSldViewPr snapToGrid="0">
      <p:cViewPr varScale="1">
        <p:scale>
          <a:sx n="95" d="100"/>
          <a:sy n="95" d="100"/>
        </p:scale>
        <p:origin x="200"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E4317-4D10-1849-A720-1BDFBE14BD4D}" type="datetimeFigureOut">
              <a:rPr lang="fr-FR" smtClean="0"/>
              <a:t>19/11/2025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27B247-1B76-3E41-BBAE-F77E866FB62B}" type="slidenum">
              <a:rPr lang="fr-FR" smtClean="0"/>
              <a:t>‹N°›</a:t>
            </a:fld>
            <a:endParaRPr lang="fr-FR"/>
          </a:p>
        </p:txBody>
      </p:sp>
    </p:spTree>
    <p:extLst>
      <p:ext uri="{BB962C8B-B14F-4D97-AF65-F5344CB8AC3E}">
        <p14:creationId xmlns:p14="http://schemas.microsoft.com/office/powerpoint/2010/main" val="2786180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27B247-1B76-3E41-BBAE-F77E866FB62B}" type="slidenum">
              <a:rPr lang="fr-FR" smtClean="0"/>
              <a:t>1</a:t>
            </a:fld>
            <a:endParaRPr lang="fr-FR"/>
          </a:p>
        </p:txBody>
      </p:sp>
    </p:spTree>
    <p:extLst>
      <p:ext uri="{BB962C8B-B14F-4D97-AF65-F5344CB8AC3E}">
        <p14:creationId xmlns:p14="http://schemas.microsoft.com/office/powerpoint/2010/main" val="68494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179A5-99F2-9B56-DC39-D4CECE1855D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BED5292-C8BB-8A76-879A-9ECDA9F11FB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5BED3DC-ADE6-080A-7EC5-5FEA98268E20}"/>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6D3CD0AD-A4B0-89FD-0391-EB0FECE91F1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31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30937-3D47-4549-47F9-CA63349FE13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D8D4BDC-2B6F-D599-E88A-0D84CB2C4A6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C08C8D5-2BFD-B334-E284-A6F06C7231F3}"/>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89840D39-72E3-00CB-CC7D-998E4B715C8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28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440D7-D2BA-F000-FC4B-7E7681EB5D9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A981933-41CA-5AF5-112B-40FA583705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38E8ED9-D52A-9BEB-98E6-D4E02C6688B4}"/>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BC8E5628-39BE-264E-9E45-8F993EE2E90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173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4B744-54E1-3E72-033F-438BB0C2375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2A933E6-DE68-6CB1-135C-22E785B7673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0A6962-1DFA-17A2-CF5B-099D14AEEC18}"/>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B2DC0288-3E93-959F-75FE-0A19161265F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098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BB403-576A-495F-A511-8D72551A8BC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83878A4-0BB4-BFDA-AC14-8F550A24860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E5C273F-A383-66A6-6CD8-AF314AB2F62C}"/>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3925BD03-DE12-239E-8B70-DFE66FBBE80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05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52CD4-90B8-BC69-C1F4-291A8F959A9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EEF9AD5-3D95-FFD7-D424-2B6CF3A3649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711E578-7DD2-EB68-B3A1-1D08E9889F19}"/>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B1F103F1-7B44-4B37-B896-381C8CED96E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67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AFBA8-A6F7-53C8-9946-7AD990AA4DF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C44CFF8-FC40-50A4-72F7-2347F11E059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D88B978-7E7C-8598-B2E5-8369F61B808E}"/>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B1B1F5CC-9949-B794-2411-A6BE21CCBC4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885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01DEA-4ADF-4E86-7602-95EEE8ED810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0FC2443-336D-A2CA-3E06-DEF152B083B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4454A06-0049-0279-E901-9979F6A2153B}"/>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070FFB11-566E-CBFE-DA2E-64222731C5B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603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820A5-C474-DEDE-E901-D9192FF3667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67C17C6-78E6-BFA6-0C16-9FB28F2F86C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B8CD261-3374-4051-383D-5E4B87A1652A}"/>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AB039BBC-1825-1EDB-D8E8-F64E0A68625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248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F160-B861-5CB7-CDC3-1BD8F85AF1B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C50E180-48DA-A7A2-07EE-FC166BC99CD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2C62EA2-E6AE-29D2-AC1C-D13AD0557AF2}"/>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A7475FAB-3984-D736-C4E7-5191A3F0E86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87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B6ADC-6A72-B4B1-F4D3-4FE2AD6E788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40794CE-F033-744F-FF2E-50FBD247FDD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6622851-3328-BF10-EF37-2B273617A8A0}"/>
              </a:ext>
            </a:extLst>
          </p:cNvPr>
          <p:cNvSpPr>
            <a:spLocks noGrp="1"/>
          </p:cNvSpPr>
          <p:nvPr>
            <p:ph type="body" idx="1"/>
          </p:nvPr>
        </p:nvSpPr>
        <p:spPr/>
        <p:txBody>
          <a:bodyPr/>
          <a:lstStyle/>
          <a:p>
            <a:endParaRPr lang="en-US"/>
          </a:p>
          <a:p>
            <a:r>
              <a:rPr lang="en-US"/>
              <a:t>Duration / durée : 1 min 20</a:t>
            </a:r>
          </a:p>
          <a:p>
            <a:endParaRPr lang="en-US"/>
          </a:p>
          <a:p>
            <a:endParaRPr lang="en-US"/>
          </a:p>
          <a:p>
            <a:r>
              <a:rPr lang="en-US"/>
              <a:t>Comments EN:</a:t>
            </a:r>
          </a:p>
          <a:p>
            <a:endParaRPr lang="fr-FR"/>
          </a:p>
          <a:p>
            <a:pPr marL="171450" indent="-171450">
              <a:buFontTx/>
              <a:buChar char="-"/>
            </a:pPr>
            <a:r>
              <a:rPr lang="en-US"/>
              <a:t>“ Before presenting our roadmap, I thought it would be interesting to explain how the subjects are tackled “</a:t>
            </a:r>
          </a:p>
          <a:p>
            <a:pPr marL="171450" indent="-171450">
              <a:buFontTx/>
              <a:buChar char="-"/>
            </a:pPr>
            <a:endParaRPr lang="en-US"/>
          </a:p>
          <a:p>
            <a:pPr marL="171450" indent="-171450">
              <a:buFontTx/>
              <a:buChar char="-"/>
            </a:pPr>
            <a:r>
              <a:rPr lang="en-US"/>
              <a:t> “ Regulatory watch and product impact studies are carried out by common teams for all NeoXam products.”</a:t>
            </a:r>
          </a:p>
          <a:p>
            <a:pPr marL="171450" indent="-171450">
              <a:buFontTx/>
              <a:buChar char="-"/>
            </a:pPr>
            <a:endParaRPr lang="en-US"/>
          </a:p>
          <a:p>
            <a:pPr marL="171450" indent="-171450">
              <a:buFontTx/>
              <a:buChar char="-"/>
            </a:pPr>
            <a:r>
              <a:rPr lang="en-US"/>
              <a:t>“ It allows us to identify potential subjects, and evaluate the major impacts and give a priority “</a:t>
            </a:r>
          </a:p>
          <a:p>
            <a:pPr marL="171450" indent="-171450">
              <a:buFontTx/>
              <a:buChar char="-"/>
            </a:pPr>
            <a:endParaRPr lang="en-US"/>
          </a:p>
          <a:p>
            <a:pPr marL="171450" indent="-171450">
              <a:buFontTx/>
              <a:buChar char="-"/>
            </a:pPr>
            <a:r>
              <a:rPr lang="en-US"/>
              <a:t>“ Then thanks to a collaborative work, with the relevant product managers, the solution is designed, its cost and financing are evaluated.</a:t>
            </a:r>
          </a:p>
          <a:p>
            <a:pPr marL="171450" indent="-171450">
              <a:buFontTx/>
              <a:buChar char="-"/>
            </a:pPr>
            <a:endParaRPr lang="en-US"/>
          </a:p>
          <a:p>
            <a:pPr marL="171450" indent="-171450">
              <a:buFontTx/>
              <a:buChar char="-"/>
            </a:pPr>
            <a:r>
              <a:rPr lang="en-US"/>
              <a:t>“ In case of GO, the product manager will then pilot the delivery process carried out by NeoXam software house “.</a:t>
            </a:r>
          </a:p>
          <a:p>
            <a:pPr marL="171450" indent="-171450">
              <a:buFontTx/>
              <a:buChar char="-"/>
            </a:pPr>
            <a:endParaRPr lang="en-US"/>
          </a:p>
          <a:p>
            <a:pPr marL="171450" indent="-171450">
              <a:buFontTx/>
              <a:buChar char="-"/>
            </a:pPr>
            <a:r>
              <a:rPr lang="en-US"/>
              <a:t>“ Throughout this process, we encourage exchanges with stakeholders and our customers as soon as possible, in order to take into account their analysis and any new needs arising from these evolutions. “</a:t>
            </a:r>
          </a:p>
          <a:p>
            <a:pPr marL="171450" indent="-171450">
              <a:buFontTx/>
              <a:buChar char="-"/>
            </a:pPr>
            <a:endParaRPr lang="en-US"/>
          </a:p>
          <a:p>
            <a:pPr marL="171450" indent="-171450">
              <a:buFontTx/>
              <a:buChar char="-"/>
            </a:pPr>
            <a:r>
              <a:rPr lang="en-US"/>
              <a:t>“ Of course, not every issue will result in an impact on the products. “</a:t>
            </a:r>
            <a:endParaRPr lang="fr-FR"/>
          </a:p>
          <a:p>
            <a:endParaRPr lang="fr-FR"/>
          </a:p>
          <a:p>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Commentaires</a:t>
            </a:r>
            <a:r>
              <a:rPr lang="en-US"/>
              <a:t> FR :</a:t>
            </a:r>
          </a:p>
          <a:p>
            <a:endParaRPr lang="fr-FR"/>
          </a:p>
          <a:p>
            <a:r>
              <a:rPr lang="fr-FR"/>
              <a:t>- « Avant de vous présenter notre roadmap, il me semblait intéressant de vous expliquer comment les sujets étaient identifiés puis traités. »</a:t>
            </a:r>
          </a:p>
          <a:p>
            <a:endParaRPr lang="fr-FR"/>
          </a:p>
          <a:p>
            <a:r>
              <a:rPr lang="fr-FR"/>
              <a:t>- « La veille réglementaire et les études impacts produits sont réalisés par des équipes communes pour tous les produits NeoXam. »</a:t>
            </a:r>
          </a:p>
          <a:p>
            <a:endParaRPr lang="fr-FR"/>
          </a:p>
          <a:p>
            <a:r>
              <a:rPr lang="fr-FR"/>
              <a:t>- «  La veille permet d’identifier les sujets potentiels, qui font ensuite l’objet d’une étude d’impacts produit afin de savoir :</a:t>
            </a:r>
          </a:p>
          <a:p>
            <a:pPr marL="628650" lvl="1" indent="-171450">
              <a:buFontTx/>
              <a:buChar char="-"/>
            </a:pPr>
            <a:r>
              <a:rPr lang="fr-FR"/>
              <a:t>Si les évolutions impactent nos produits actuels</a:t>
            </a:r>
          </a:p>
          <a:p>
            <a:pPr marL="628650" lvl="1" indent="-171450">
              <a:buFontTx/>
              <a:buChar char="-"/>
            </a:pPr>
            <a:r>
              <a:rPr lang="fr-FR"/>
              <a:t>Quels sont a priori les principaux impacts structurants » </a:t>
            </a:r>
          </a:p>
          <a:p>
            <a:pPr marL="171450" indent="-171450">
              <a:buFontTx/>
              <a:buChar char="-"/>
            </a:pPr>
            <a:endParaRPr lang="fr-FR"/>
          </a:p>
          <a:p>
            <a:pPr marL="0" indent="0">
              <a:buFontTx/>
              <a:buNone/>
            </a:pPr>
            <a:r>
              <a:rPr lang="fr-FR"/>
              <a:t>- «  Cela permet ensuite un travail collectif avec les </a:t>
            </a:r>
            <a:r>
              <a:rPr lang="fr-FR" err="1"/>
              <a:t>product</a:t>
            </a:r>
            <a:r>
              <a:rPr lang="fr-FR"/>
              <a:t> managers concernés, en particulier en ce qui nous concerne aujourd’hui, </a:t>
            </a:r>
            <a:r>
              <a:rPr lang="fr-FR" err="1"/>
              <a:t>Impress</a:t>
            </a:r>
            <a:r>
              <a:rPr lang="fr-FR"/>
              <a:t>. »</a:t>
            </a:r>
          </a:p>
          <a:p>
            <a:pPr marL="0" indent="0">
              <a:buFontTx/>
              <a:buNone/>
            </a:pPr>
            <a:endParaRPr lang="fr-FR"/>
          </a:p>
          <a:p>
            <a:pPr marL="0" indent="0">
              <a:buFontTx/>
              <a:buNone/>
            </a:pPr>
            <a:r>
              <a:rPr lang="fr-FR"/>
              <a:t>- «  Ce travail va consister à identifier la solution proposée, son coût, et financement. »</a:t>
            </a:r>
          </a:p>
          <a:p>
            <a:pPr marL="0" indent="0">
              <a:buFontTx/>
              <a:buNone/>
            </a:pPr>
            <a:endParaRPr lang="fr-FR"/>
          </a:p>
          <a:p>
            <a:pPr marL="0" indent="0">
              <a:buFontTx/>
              <a:buNone/>
            </a:pPr>
            <a:r>
              <a:rPr lang="fr-FR"/>
              <a:t>- « En cas de GO, le </a:t>
            </a:r>
            <a:r>
              <a:rPr lang="fr-FR" err="1"/>
              <a:t>product</a:t>
            </a:r>
            <a:r>
              <a:rPr lang="fr-FR"/>
              <a:t> manager va ensuite piloter le processus de </a:t>
            </a:r>
            <a:r>
              <a:rPr lang="fr-FR" err="1"/>
              <a:t>delivery</a:t>
            </a:r>
            <a:r>
              <a:rPr lang="fr-FR"/>
              <a:t> réalisé par la R&amp;D NeoXam. »</a:t>
            </a:r>
          </a:p>
          <a:p>
            <a:pPr marL="0" indent="0">
              <a:buFontTx/>
              <a:buNone/>
            </a:pPr>
            <a:endParaRPr lang="fr-FR"/>
          </a:p>
          <a:p>
            <a:pPr marL="0" indent="0">
              <a:buFontTx/>
              <a:buNone/>
            </a:pPr>
            <a:r>
              <a:rPr lang="fr-FR"/>
              <a:t>- « Tout au long de ce process, nous favorisons dès que possible des échanges avec les parties prenantes et nos clients, et ce afin de prendre en compte leur analyse et les éventuels nouveaux besoins nés des évolutions. »</a:t>
            </a:r>
          </a:p>
          <a:p>
            <a:pPr marL="0" indent="0">
              <a:buFontTx/>
              <a:buNone/>
            </a:pPr>
            <a:endParaRPr lang="fr-FR"/>
          </a:p>
          <a:p>
            <a:pPr marL="0" indent="0">
              <a:buFontTx/>
              <a:buNone/>
            </a:pPr>
            <a:r>
              <a:rPr lang="fr-FR"/>
              <a:t>-   « Bien entendu, tout sujet ne va pas se traduire par un impact dans les produits. »</a:t>
            </a:r>
          </a:p>
          <a:p>
            <a:endParaRPr lang="fr-FR"/>
          </a:p>
          <a:p>
            <a:endParaRPr lang="fr-FR"/>
          </a:p>
        </p:txBody>
      </p:sp>
      <p:sp>
        <p:nvSpPr>
          <p:cNvPr id="4" name="Espace réservé du numéro de diapositive 3">
            <a:extLst>
              <a:ext uri="{FF2B5EF4-FFF2-40B4-BE49-F238E27FC236}">
                <a16:creationId xmlns:a16="http://schemas.microsoft.com/office/drawing/2014/main" id="{640B8C9C-4B3B-B23F-6A6B-064AD74892BE}"/>
              </a:ext>
            </a:extLst>
          </p:cNvPr>
          <p:cNvSpPr>
            <a:spLocks noGrp="1"/>
          </p:cNvSpPr>
          <p:nvPr>
            <p:ph type="sldNum" sz="quarter" idx="5"/>
          </p:nvPr>
        </p:nvSpPr>
        <p:spPr/>
        <p:txBody>
          <a:bodyPr/>
          <a:lstStyle/>
          <a:p>
            <a:fld id="{F4BC63AA-DD16-414E-9B05-98B5A43A0590}" type="slidenum">
              <a:rPr lang="en-GB" smtClean="0"/>
              <a:t>2</a:t>
            </a:fld>
            <a:endParaRPr lang="en-GB"/>
          </a:p>
        </p:txBody>
      </p:sp>
    </p:spTree>
    <p:extLst>
      <p:ext uri="{BB962C8B-B14F-4D97-AF65-F5344CB8AC3E}">
        <p14:creationId xmlns:p14="http://schemas.microsoft.com/office/powerpoint/2010/main" val="3809215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C4B0-7BBF-5095-6550-7E791BA4F47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A84ED09-9BF7-DD25-55E5-24D2E8A9B27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C466E5D-55B6-5947-5BA7-F5398B054BD5}"/>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DC437A16-6F21-F8C9-D980-69814077A37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18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F730D-8829-99FC-1BD7-247E2C3180F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0EC431C-EA88-E44E-4E21-0C227F481BC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4F0A040-2A57-A73C-A3F9-087674FA8898}"/>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DBE95410-6BB5-7AD0-CA51-ADD1F7897FA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91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A19DE-C358-B375-7EB1-8EEF07E82D4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D402AAC-3D0A-C53F-9756-0C88510DEFA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D8C9F77-6D21-C1BB-75A8-E51E3D40E892}"/>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919F09D3-B8BB-5183-0ABB-39F7233A10A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28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E3865-018D-1F6B-8100-F6D247A469A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0B00BB3-1192-28D8-E2B1-13F3BBF0BF4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3353D0C-D965-FFEF-E79F-E73D0599D1F4}"/>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76151596-1411-12C1-649A-DE3CF249173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01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4AE0D-3330-5ECB-9D96-A0D578EB1E5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F90F625-99C6-843A-D8DE-318784FF163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2D36EC3-BC26-1F3B-BF14-2656C530997D}"/>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ED3E5EF6-BA81-61B1-90CB-14B22A2C8D7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04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03163-9900-FE3D-44E7-087C7391FEE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1F9C316-DBE0-E178-63F2-40B2BBE2C7D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C5D91A0-1476-ADCA-E301-FF626A806669}"/>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381C3527-80E5-8DD2-4F7B-88D48954804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19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2A8DF-E379-4B0D-9F11-20DC3093F64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9B0C8F5-5A4E-4541-E1AD-95CD91CF27D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91F7675-6261-4E00-072F-0634781976F3}"/>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769E7FFE-5D1D-56D7-6FE3-1853619E6EB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692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B375D-1F80-B2C9-30CB-00441EF888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E6CF664-E044-C14A-1596-BF60D884EA3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2CE84BD-7B1D-4189-736C-9B93EDDC6319}"/>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885A4266-7E6E-7E2D-879B-5BECF0180F6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663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9C6C1-CF10-AA9B-7EEF-1B01F920890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6517ADC-6275-27AB-E1E7-5A5E2B1D267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0C106DC-F61F-4BA9-C0D4-470CE521503D}"/>
              </a:ext>
            </a:extLst>
          </p:cNvPr>
          <p:cNvSpPr>
            <a:spLocks noGrp="1"/>
          </p:cNvSpPr>
          <p:nvPr>
            <p:ph type="body"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D18DED9A-4F68-BB9A-905D-1CE7B942414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0ADC78-A1B2-4FBE-A20C-FBC2FFEFC7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251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5E8CEF-8536-9AE4-84A0-40D0E27B374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8EEF0CB-70DC-F1C1-2BC0-27BE2EE06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88B2658-CA00-CE68-77B3-18CFF7D94821}"/>
              </a:ext>
            </a:extLst>
          </p:cNvPr>
          <p:cNvSpPr>
            <a:spLocks noGrp="1"/>
          </p:cNvSpPr>
          <p:nvPr>
            <p:ph type="dt" sz="half" idx="10"/>
          </p:nvPr>
        </p:nvSpPr>
        <p:spPr/>
        <p:txBody>
          <a:bodyPr/>
          <a:lstStyle/>
          <a:p>
            <a:fld id="{2803EA83-73BD-7A44-9E49-88A58660949F}" type="datetimeFigureOut">
              <a:rPr lang="fr-FR" smtClean="0"/>
              <a:t>19/11/2025</a:t>
            </a:fld>
            <a:endParaRPr lang="fr-FR"/>
          </a:p>
        </p:txBody>
      </p:sp>
      <p:sp>
        <p:nvSpPr>
          <p:cNvPr id="5" name="Espace réservé du pied de page 4">
            <a:extLst>
              <a:ext uri="{FF2B5EF4-FFF2-40B4-BE49-F238E27FC236}">
                <a16:creationId xmlns:a16="http://schemas.microsoft.com/office/drawing/2014/main" id="{CEE3877D-26EC-815D-3C37-12A4D602D2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7CF7B08-8A29-F019-8514-13EAFA13B946}"/>
              </a:ext>
            </a:extLst>
          </p:cNvPr>
          <p:cNvSpPr>
            <a:spLocks noGrp="1"/>
          </p:cNvSpPr>
          <p:nvPr>
            <p:ph type="sldNum" sz="quarter" idx="12"/>
          </p:nvPr>
        </p:nvSpPr>
        <p:spPr/>
        <p:txBody>
          <a:bodyPr/>
          <a:lstStyle/>
          <a:p>
            <a:fld id="{A6B10B87-42F9-EC40-A069-656EEC418FA5}" type="slidenum">
              <a:rPr lang="fr-FR" smtClean="0"/>
              <a:t>‹N°›</a:t>
            </a:fld>
            <a:endParaRPr lang="fr-FR"/>
          </a:p>
        </p:txBody>
      </p:sp>
    </p:spTree>
    <p:extLst>
      <p:ext uri="{BB962C8B-B14F-4D97-AF65-F5344CB8AC3E}">
        <p14:creationId xmlns:p14="http://schemas.microsoft.com/office/powerpoint/2010/main" val="1663356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C0CA4-D6ED-AA7D-1B98-40DC742D475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AB46069-8DFD-5718-43FA-FBE1B1DDEFE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218993D-94CD-2A7A-F62A-3EE6439587C2}"/>
              </a:ext>
            </a:extLst>
          </p:cNvPr>
          <p:cNvSpPr>
            <a:spLocks noGrp="1"/>
          </p:cNvSpPr>
          <p:nvPr>
            <p:ph type="dt" sz="half" idx="10"/>
          </p:nvPr>
        </p:nvSpPr>
        <p:spPr/>
        <p:txBody>
          <a:bodyPr/>
          <a:lstStyle/>
          <a:p>
            <a:fld id="{2803EA83-73BD-7A44-9E49-88A58660949F}" type="datetimeFigureOut">
              <a:rPr lang="fr-FR" smtClean="0"/>
              <a:t>19/11/2025</a:t>
            </a:fld>
            <a:endParaRPr lang="fr-FR"/>
          </a:p>
        </p:txBody>
      </p:sp>
      <p:sp>
        <p:nvSpPr>
          <p:cNvPr id="5" name="Espace réservé du pied de page 4">
            <a:extLst>
              <a:ext uri="{FF2B5EF4-FFF2-40B4-BE49-F238E27FC236}">
                <a16:creationId xmlns:a16="http://schemas.microsoft.com/office/drawing/2014/main" id="{06B6A4A9-3756-C02C-398F-C8FB598F21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2B5D8CD-ED52-9EEC-DB5D-3787CB9267FB}"/>
              </a:ext>
            </a:extLst>
          </p:cNvPr>
          <p:cNvSpPr>
            <a:spLocks noGrp="1"/>
          </p:cNvSpPr>
          <p:nvPr>
            <p:ph type="sldNum" sz="quarter" idx="12"/>
          </p:nvPr>
        </p:nvSpPr>
        <p:spPr/>
        <p:txBody>
          <a:bodyPr/>
          <a:lstStyle/>
          <a:p>
            <a:fld id="{A6B10B87-42F9-EC40-A069-656EEC418FA5}" type="slidenum">
              <a:rPr lang="fr-FR" smtClean="0"/>
              <a:t>‹N°›</a:t>
            </a:fld>
            <a:endParaRPr lang="fr-FR"/>
          </a:p>
        </p:txBody>
      </p:sp>
    </p:spTree>
    <p:extLst>
      <p:ext uri="{BB962C8B-B14F-4D97-AF65-F5344CB8AC3E}">
        <p14:creationId xmlns:p14="http://schemas.microsoft.com/office/powerpoint/2010/main" val="2848671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1367B0A-9ABC-E3AF-9551-880142C0FDC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4C3CE1D-C96C-2A37-7061-84F802CF373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5F2F72B-C32F-8CB4-C7CE-3AB497006B86}"/>
              </a:ext>
            </a:extLst>
          </p:cNvPr>
          <p:cNvSpPr>
            <a:spLocks noGrp="1"/>
          </p:cNvSpPr>
          <p:nvPr>
            <p:ph type="dt" sz="half" idx="10"/>
          </p:nvPr>
        </p:nvSpPr>
        <p:spPr/>
        <p:txBody>
          <a:bodyPr/>
          <a:lstStyle/>
          <a:p>
            <a:fld id="{2803EA83-73BD-7A44-9E49-88A58660949F}" type="datetimeFigureOut">
              <a:rPr lang="fr-FR" smtClean="0"/>
              <a:t>19/11/2025</a:t>
            </a:fld>
            <a:endParaRPr lang="fr-FR"/>
          </a:p>
        </p:txBody>
      </p:sp>
      <p:sp>
        <p:nvSpPr>
          <p:cNvPr id="5" name="Espace réservé du pied de page 4">
            <a:extLst>
              <a:ext uri="{FF2B5EF4-FFF2-40B4-BE49-F238E27FC236}">
                <a16:creationId xmlns:a16="http://schemas.microsoft.com/office/drawing/2014/main" id="{0003432E-39BB-4E3B-1C4A-D71FA2464D2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1EDCD40-0158-887E-709B-43648BE2B3B4}"/>
              </a:ext>
            </a:extLst>
          </p:cNvPr>
          <p:cNvSpPr>
            <a:spLocks noGrp="1"/>
          </p:cNvSpPr>
          <p:nvPr>
            <p:ph type="sldNum" sz="quarter" idx="12"/>
          </p:nvPr>
        </p:nvSpPr>
        <p:spPr/>
        <p:txBody>
          <a:bodyPr/>
          <a:lstStyle/>
          <a:p>
            <a:fld id="{A6B10B87-42F9-EC40-A069-656EEC418FA5}" type="slidenum">
              <a:rPr lang="fr-FR" smtClean="0"/>
              <a:t>‹N°›</a:t>
            </a:fld>
            <a:endParaRPr lang="fr-FR"/>
          </a:p>
        </p:txBody>
      </p:sp>
    </p:spTree>
    <p:extLst>
      <p:ext uri="{BB962C8B-B14F-4D97-AF65-F5344CB8AC3E}">
        <p14:creationId xmlns:p14="http://schemas.microsoft.com/office/powerpoint/2010/main" val="2750406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_Gen">
    <p:spTree>
      <p:nvGrpSpPr>
        <p:cNvPr id="1" name=""/>
        <p:cNvGrpSpPr/>
        <p:nvPr/>
      </p:nvGrpSpPr>
      <p:grpSpPr>
        <a:xfrm>
          <a:off x="0" y="0"/>
          <a:ext cx="0" cy="0"/>
          <a:chOff x="0" y="0"/>
          <a:chExt cx="0" cy="0"/>
        </a:xfrm>
      </p:grpSpPr>
      <p:sp>
        <p:nvSpPr>
          <p:cNvPr id="7" name="Espace réservé du titre 1"/>
          <p:cNvSpPr>
            <a:spLocks noGrp="1"/>
          </p:cNvSpPr>
          <p:nvPr>
            <p:ph type="title"/>
          </p:nvPr>
        </p:nvSpPr>
        <p:spPr>
          <a:xfrm>
            <a:off x="624419" y="165100"/>
            <a:ext cx="10943727" cy="1200149"/>
          </a:xfrm>
          <a:prstGeom prst="rect">
            <a:avLst/>
          </a:prstGeom>
        </p:spPr>
        <p:txBody>
          <a:bodyPr vert="horz" lIns="0" tIns="0" rIns="0" bIns="0" rtlCol="0" anchor="ctr">
            <a:normAutofit/>
          </a:bodyPr>
          <a:lstStyle>
            <a:lvl1pPr>
              <a:defRPr cap="none" baseline="0"/>
            </a:lvl1pPr>
          </a:lstStyle>
          <a:p>
            <a:r>
              <a:rPr lang="en-US"/>
              <a:t>Click to edit Master title style</a:t>
            </a:r>
            <a:endParaRPr lang="fr-FR"/>
          </a:p>
        </p:txBody>
      </p:sp>
      <p:sp>
        <p:nvSpPr>
          <p:cNvPr id="8" name="Espace réservé du texte 2"/>
          <p:cNvSpPr>
            <a:spLocks noGrp="1"/>
          </p:cNvSpPr>
          <p:nvPr>
            <p:ph idx="1"/>
          </p:nvPr>
        </p:nvSpPr>
        <p:spPr>
          <a:xfrm>
            <a:off x="624419" y="1701802"/>
            <a:ext cx="10943727" cy="4177089"/>
          </a:xfrm>
          <a:prstGeom prst="rect">
            <a:avLst/>
          </a:prstGeom>
        </p:spPr>
        <p:txBody>
          <a:bodyPr vert="horz" lIns="0" tIns="0" rIns="0" bIns="0" rtlCol="0">
            <a:normAutofit/>
          </a:bodyPr>
          <a:lstStyle>
            <a:lvl1pPr marL="311976" indent="-311976">
              <a:buSzPct val="150000"/>
              <a:buFontTx/>
              <a:buBlip>
                <a:blip r:embed="rId2"/>
              </a:buBlip>
              <a:defRPr/>
            </a:lvl1pPr>
          </a:lstStyle>
          <a:p>
            <a:pPr lvl="0"/>
            <a:r>
              <a:rPr lang="en-US"/>
              <a:t>Click to edit Master text styles</a:t>
            </a:r>
          </a:p>
        </p:txBody>
      </p:sp>
      <p:sp>
        <p:nvSpPr>
          <p:cNvPr id="42" name="Espace réservé du numéro de diapositive 2">
            <a:extLst>
              <a:ext uri="{FF2B5EF4-FFF2-40B4-BE49-F238E27FC236}">
                <a16:creationId xmlns:a16="http://schemas.microsoft.com/office/drawing/2014/main" id="{4064447F-0718-4442-B241-E0164BD63B09}"/>
              </a:ext>
            </a:extLst>
          </p:cNvPr>
          <p:cNvSpPr>
            <a:spLocks noGrp="1"/>
          </p:cNvSpPr>
          <p:nvPr>
            <p:ph type="sldNum" sz="quarter" idx="4"/>
          </p:nvPr>
        </p:nvSpPr>
        <p:spPr>
          <a:xfrm>
            <a:off x="139401" y="6455468"/>
            <a:ext cx="345679" cy="150435"/>
          </a:xfrm>
          <a:prstGeom prst="rect">
            <a:avLst/>
          </a:prstGeom>
        </p:spPr>
        <p:txBody>
          <a:bodyPr lIns="0" tIns="0" rIns="0" bIns="0" anchor="ctr"/>
          <a:lstStyle>
            <a:lvl1pPr algn="ctr">
              <a:defRPr sz="933" b="1">
                <a:solidFill>
                  <a:schemeClr val="tx1"/>
                </a:solidFill>
              </a:defRPr>
            </a:lvl1pPr>
          </a:lstStyle>
          <a:p>
            <a:pPr defTabSz="914377"/>
            <a:fld id="{2ACAC032-C16A-B941-AEF9-9BF179805C4A}" type="slidenum">
              <a:rPr lang="fr-FR" smtClean="0">
                <a:solidFill>
                  <a:srgbClr val="22211F"/>
                </a:solidFill>
              </a:rPr>
              <a:pPr defTabSz="914377"/>
              <a:t>‹N°›</a:t>
            </a:fld>
            <a:endParaRPr lang="fr-FR">
              <a:solidFill>
                <a:srgbClr val="22211F"/>
              </a:solidFill>
            </a:endParaRPr>
          </a:p>
        </p:txBody>
      </p:sp>
    </p:spTree>
    <p:extLst>
      <p:ext uri="{BB962C8B-B14F-4D97-AF65-F5344CB8AC3E}">
        <p14:creationId xmlns:p14="http://schemas.microsoft.com/office/powerpoint/2010/main" val="222993662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B99C6A-A8E1-7CF0-0867-9D1B480EB33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F2E65D0-11BA-44CC-AB85-1AAA0433A2B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F635ECC-8051-736E-108D-0CADEFC375B4}"/>
              </a:ext>
            </a:extLst>
          </p:cNvPr>
          <p:cNvSpPr>
            <a:spLocks noGrp="1"/>
          </p:cNvSpPr>
          <p:nvPr>
            <p:ph type="dt" sz="half" idx="10"/>
          </p:nvPr>
        </p:nvSpPr>
        <p:spPr/>
        <p:txBody>
          <a:bodyPr/>
          <a:lstStyle/>
          <a:p>
            <a:fld id="{2803EA83-73BD-7A44-9E49-88A58660949F}" type="datetimeFigureOut">
              <a:rPr lang="fr-FR" smtClean="0"/>
              <a:t>19/11/2025</a:t>
            </a:fld>
            <a:endParaRPr lang="fr-FR"/>
          </a:p>
        </p:txBody>
      </p:sp>
      <p:sp>
        <p:nvSpPr>
          <p:cNvPr id="5" name="Espace réservé du pied de page 4">
            <a:extLst>
              <a:ext uri="{FF2B5EF4-FFF2-40B4-BE49-F238E27FC236}">
                <a16:creationId xmlns:a16="http://schemas.microsoft.com/office/drawing/2014/main" id="{32D664DE-B5F5-98A5-8F98-FD43C2C856C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941B1CB-4C7F-3DB7-5F5D-B49419847AC2}"/>
              </a:ext>
            </a:extLst>
          </p:cNvPr>
          <p:cNvSpPr>
            <a:spLocks noGrp="1"/>
          </p:cNvSpPr>
          <p:nvPr>
            <p:ph type="sldNum" sz="quarter" idx="12"/>
          </p:nvPr>
        </p:nvSpPr>
        <p:spPr/>
        <p:txBody>
          <a:bodyPr/>
          <a:lstStyle/>
          <a:p>
            <a:fld id="{A6B10B87-42F9-EC40-A069-656EEC418FA5}" type="slidenum">
              <a:rPr lang="fr-FR" smtClean="0"/>
              <a:t>‹N°›</a:t>
            </a:fld>
            <a:endParaRPr lang="fr-FR"/>
          </a:p>
        </p:txBody>
      </p:sp>
    </p:spTree>
    <p:extLst>
      <p:ext uri="{BB962C8B-B14F-4D97-AF65-F5344CB8AC3E}">
        <p14:creationId xmlns:p14="http://schemas.microsoft.com/office/powerpoint/2010/main" val="2170712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46DC9F-867C-F8EE-F382-CACAF73BA19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4693D91-7D57-3EF1-09C0-36CD00E292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03ECB93-7534-98D2-E553-5C41DEF17C6D}"/>
              </a:ext>
            </a:extLst>
          </p:cNvPr>
          <p:cNvSpPr>
            <a:spLocks noGrp="1"/>
          </p:cNvSpPr>
          <p:nvPr>
            <p:ph type="dt" sz="half" idx="10"/>
          </p:nvPr>
        </p:nvSpPr>
        <p:spPr/>
        <p:txBody>
          <a:bodyPr/>
          <a:lstStyle/>
          <a:p>
            <a:fld id="{2803EA83-73BD-7A44-9E49-88A58660949F}" type="datetimeFigureOut">
              <a:rPr lang="fr-FR" smtClean="0"/>
              <a:t>19/11/2025</a:t>
            </a:fld>
            <a:endParaRPr lang="fr-FR"/>
          </a:p>
        </p:txBody>
      </p:sp>
      <p:sp>
        <p:nvSpPr>
          <p:cNvPr id="5" name="Espace réservé du pied de page 4">
            <a:extLst>
              <a:ext uri="{FF2B5EF4-FFF2-40B4-BE49-F238E27FC236}">
                <a16:creationId xmlns:a16="http://schemas.microsoft.com/office/drawing/2014/main" id="{FFC74129-A6CC-1836-D80D-9D4CD0F1C9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849A52-8A69-FB1F-915C-1B380376C8D6}"/>
              </a:ext>
            </a:extLst>
          </p:cNvPr>
          <p:cNvSpPr>
            <a:spLocks noGrp="1"/>
          </p:cNvSpPr>
          <p:nvPr>
            <p:ph type="sldNum" sz="quarter" idx="12"/>
          </p:nvPr>
        </p:nvSpPr>
        <p:spPr/>
        <p:txBody>
          <a:bodyPr/>
          <a:lstStyle/>
          <a:p>
            <a:fld id="{A6B10B87-42F9-EC40-A069-656EEC418FA5}" type="slidenum">
              <a:rPr lang="fr-FR" smtClean="0"/>
              <a:t>‹N°›</a:t>
            </a:fld>
            <a:endParaRPr lang="fr-FR"/>
          </a:p>
        </p:txBody>
      </p:sp>
    </p:spTree>
    <p:extLst>
      <p:ext uri="{BB962C8B-B14F-4D97-AF65-F5344CB8AC3E}">
        <p14:creationId xmlns:p14="http://schemas.microsoft.com/office/powerpoint/2010/main" val="3154570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2FD51C-40DF-F2CF-61B2-DD38277288E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BE73885-EC44-6A87-95C3-F42971A8462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49F167C-2A12-7EFB-91B4-5CCA9E01218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08F8B58-6C88-3FCE-D72E-8590C713849C}"/>
              </a:ext>
            </a:extLst>
          </p:cNvPr>
          <p:cNvSpPr>
            <a:spLocks noGrp="1"/>
          </p:cNvSpPr>
          <p:nvPr>
            <p:ph type="dt" sz="half" idx="10"/>
          </p:nvPr>
        </p:nvSpPr>
        <p:spPr/>
        <p:txBody>
          <a:bodyPr/>
          <a:lstStyle/>
          <a:p>
            <a:fld id="{2803EA83-73BD-7A44-9E49-88A58660949F}" type="datetimeFigureOut">
              <a:rPr lang="fr-FR" smtClean="0"/>
              <a:t>19/11/2025</a:t>
            </a:fld>
            <a:endParaRPr lang="fr-FR"/>
          </a:p>
        </p:txBody>
      </p:sp>
      <p:sp>
        <p:nvSpPr>
          <p:cNvPr id="6" name="Espace réservé du pied de page 5">
            <a:extLst>
              <a:ext uri="{FF2B5EF4-FFF2-40B4-BE49-F238E27FC236}">
                <a16:creationId xmlns:a16="http://schemas.microsoft.com/office/drawing/2014/main" id="{CDB237E8-E029-1979-3E28-1624747739F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F36B740-59A3-0E4D-4B48-4BBE802AC70D}"/>
              </a:ext>
            </a:extLst>
          </p:cNvPr>
          <p:cNvSpPr>
            <a:spLocks noGrp="1"/>
          </p:cNvSpPr>
          <p:nvPr>
            <p:ph type="sldNum" sz="quarter" idx="12"/>
          </p:nvPr>
        </p:nvSpPr>
        <p:spPr/>
        <p:txBody>
          <a:bodyPr/>
          <a:lstStyle/>
          <a:p>
            <a:fld id="{A6B10B87-42F9-EC40-A069-656EEC418FA5}" type="slidenum">
              <a:rPr lang="fr-FR" smtClean="0"/>
              <a:t>‹N°›</a:t>
            </a:fld>
            <a:endParaRPr lang="fr-FR"/>
          </a:p>
        </p:txBody>
      </p:sp>
    </p:spTree>
    <p:extLst>
      <p:ext uri="{BB962C8B-B14F-4D97-AF65-F5344CB8AC3E}">
        <p14:creationId xmlns:p14="http://schemas.microsoft.com/office/powerpoint/2010/main" val="2571376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20C05A-C71A-1B25-3B93-C028106A767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7B207E8-3B8C-6C79-B027-743EA0F02F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C3C725F-D2CF-39AF-3779-26482E23456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42188FF-0B64-0B9A-FAFA-30D34CB912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641A08-FBD7-2123-66F7-6177E0F4E3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3B254CD-F2E2-9E5A-2A6B-BCAF7491F373}"/>
              </a:ext>
            </a:extLst>
          </p:cNvPr>
          <p:cNvSpPr>
            <a:spLocks noGrp="1"/>
          </p:cNvSpPr>
          <p:nvPr>
            <p:ph type="dt" sz="half" idx="10"/>
          </p:nvPr>
        </p:nvSpPr>
        <p:spPr/>
        <p:txBody>
          <a:bodyPr/>
          <a:lstStyle/>
          <a:p>
            <a:fld id="{2803EA83-73BD-7A44-9E49-88A58660949F}" type="datetimeFigureOut">
              <a:rPr lang="fr-FR" smtClean="0"/>
              <a:t>19/11/2025</a:t>
            </a:fld>
            <a:endParaRPr lang="fr-FR"/>
          </a:p>
        </p:txBody>
      </p:sp>
      <p:sp>
        <p:nvSpPr>
          <p:cNvPr id="8" name="Espace réservé du pied de page 7">
            <a:extLst>
              <a:ext uri="{FF2B5EF4-FFF2-40B4-BE49-F238E27FC236}">
                <a16:creationId xmlns:a16="http://schemas.microsoft.com/office/drawing/2014/main" id="{17562181-F438-E65B-E0AD-47B867A0ADF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2137ECB-0ABB-29AE-275B-1E91B8AADD69}"/>
              </a:ext>
            </a:extLst>
          </p:cNvPr>
          <p:cNvSpPr>
            <a:spLocks noGrp="1"/>
          </p:cNvSpPr>
          <p:nvPr>
            <p:ph type="sldNum" sz="quarter" idx="12"/>
          </p:nvPr>
        </p:nvSpPr>
        <p:spPr/>
        <p:txBody>
          <a:bodyPr/>
          <a:lstStyle/>
          <a:p>
            <a:fld id="{A6B10B87-42F9-EC40-A069-656EEC418FA5}" type="slidenum">
              <a:rPr lang="fr-FR" smtClean="0"/>
              <a:t>‹N°›</a:t>
            </a:fld>
            <a:endParaRPr lang="fr-FR"/>
          </a:p>
        </p:txBody>
      </p:sp>
    </p:spTree>
    <p:extLst>
      <p:ext uri="{BB962C8B-B14F-4D97-AF65-F5344CB8AC3E}">
        <p14:creationId xmlns:p14="http://schemas.microsoft.com/office/powerpoint/2010/main" val="377465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D2A4E0-5D8F-036A-AF53-D0549CEF9BC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63510CF-28B6-4507-738F-4E70A919C17A}"/>
              </a:ext>
            </a:extLst>
          </p:cNvPr>
          <p:cNvSpPr>
            <a:spLocks noGrp="1"/>
          </p:cNvSpPr>
          <p:nvPr>
            <p:ph type="dt" sz="half" idx="10"/>
          </p:nvPr>
        </p:nvSpPr>
        <p:spPr/>
        <p:txBody>
          <a:bodyPr/>
          <a:lstStyle/>
          <a:p>
            <a:fld id="{2803EA83-73BD-7A44-9E49-88A58660949F}" type="datetimeFigureOut">
              <a:rPr lang="fr-FR" smtClean="0"/>
              <a:t>19/11/2025</a:t>
            </a:fld>
            <a:endParaRPr lang="fr-FR"/>
          </a:p>
        </p:txBody>
      </p:sp>
      <p:sp>
        <p:nvSpPr>
          <p:cNvPr id="4" name="Espace réservé du pied de page 3">
            <a:extLst>
              <a:ext uri="{FF2B5EF4-FFF2-40B4-BE49-F238E27FC236}">
                <a16:creationId xmlns:a16="http://schemas.microsoft.com/office/drawing/2014/main" id="{BF4E641E-19AE-5CAB-FD9A-569EB8C32F9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F2AD6A7-CC47-F250-6E9F-E5A735E2302D}"/>
              </a:ext>
            </a:extLst>
          </p:cNvPr>
          <p:cNvSpPr>
            <a:spLocks noGrp="1"/>
          </p:cNvSpPr>
          <p:nvPr>
            <p:ph type="sldNum" sz="quarter" idx="12"/>
          </p:nvPr>
        </p:nvSpPr>
        <p:spPr/>
        <p:txBody>
          <a:bodyPr/>
          <a:lstStyle/>
          <a:p>
            <a:fld id="{A6B10B87-42F9-EC40-A069-656EEC418FA5}" type="slidenum">
              <a:rPr lang="fr-FR" smtClean="0"/>
              <a:t>‹N°›</a:t>
            </a:fld>
            <a:endParaRPr lang="fr-FR"/>
          </a:p>
        </p:txBody>
      </p:sp>
    </p:spTree>
    <p:extLst>
      <p:ext uri="{BB962C8B-B14F-4D97-AF65-F5344CB8AC3E}">
        <p14:creationId xmlns:p14="http://schemas.microsoft.com/office/powerpoint/2010/main" val="1635928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DD4B312-0A35-555D-15B6-49A724E3C1C5}"/>
              </a:ext>
            </a:extLst>
          </p:cNvPr>
          <p:cNvSpPr>
            <a:spLocks noGrp="1"/>
          </p:cNvSpPr>
          <p:nvPr>
            <p:ph type="dt" sz="half" idx="10"/>
          </p:nvPr>
        </p:nvSpPr>
        <p:spPr/>
        <p:txBody>
          <a:bodyPr/>
          <a:lstStyle/>
          <a:p>
            <a:fld id="{2803EA83-73BD-7A44-9E49-88A58660949F}" type="datetimeFigureOut">
              <a:rPr lang="fr-FR" smtClean="0"/>
              <a:t>19/11/2025</a:t>
            </a:fld>
            <a:endParaRPr lang="fr-FR"/>
          </a:p>
        </p:txBody>
      </p:sp>
      <p:sp>
        <p:nvSpPr>
          <p:cNvPr id="3" name="Espace réservé du pied de page 2">
            <a:extLst>
              <a:ext uri="{FF2B5EF4-FFF2-40B4-BE49-F238E27FC236}">
                <a16:creationId xmlns:a16="http://schemas.microsoft.com/office/drawing/2014/main" id="{4A0A975E-60CA-1E84-ECDC-A794A5406ED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89CB764-68DD-7A7F-AB33-C33E13BE68E8}"/>
              </a:ext>
            </a:extLst>
          </p:cNvPr>
          <p:cNvSpPr>
            <a:spLocks noGrp="1"/>
          </p:cNvSpPr>
          <p:nvPr>
            <p:ph type="sldNum" sz="quarter" idx="12"/>
          </p:nvPr>
        </p:nvSpPr>
        <p:spPr/>
        <p:txBody>
          <a:bodyPr/>
          <a:lstStyle/>
          <a:p>
            <a:fld id="{A6B10B87-42F9-EC40-A069-656EEC418FA5}" type="slidenum">
              <a:rPr lang="fr-FR" smtClean="0"/>
              <a:t>‹N°›</a:t>
            </a:fld>
            <a:endParaRPr lang="fr-FR"/>
          </a:p>
        </p:txBody>
      </p:sp>
    </p:spTree>
    <p:extLst>
      <p:ext uri="{BB962C8B-B14F-4D97-AF65-F5344CB8AC3E}">
        <p14:creationId xmlns:p14="http://schemas.microsoft.com/office/powerpoint/2010/main" val="412479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92BD36-D575-2B51-8422-2057C241C79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983F341-B045-803F-B1B8-8914C77FA6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1341306-94A0-4B02-2C58-6BF3524703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79F2E01-445C-D31B-53A7-93207C4CD398}"/>
              </a:ext>
            </a:extLst>
          </p:cNvPr>
          <p:cNvSpPr>
            <a:spLocks noGrp="1"/>
          </p:cNvSpPr>
          <p:nvPr>
            <p:ph type="dt" sz="half" idx="10"/>
          </p:nvPr>
        </p:nvSpPr>
        <p:spPr/>
        <p:txBody>
          <a:bodyPr/>
          <a:lstStyle/>
          <a:p>
            <a:fld id="{2803EA83-73BD-7A44-9E49-88A58660949F}" type="datetimeFigureOut">
              <a:rPr lang="fr-FR" smtClean="0"/>
              <a:t>19/11/2025</a:t>
            </a:fld>
            <a:endParaRPr lang="fr-FR"/>
          </a:p>
        </p:txBody>
      </p:sp>
      <p:sp>
        <p:nvSpPr>
          <p:cNvPr id="6" name="Espace réservé du pied de page 5">
            <a:extLst>
              <a:ext uri="{FF2B5EF4-FFF2-40B4-BE49-F238E27FC236}">
                <a16:creationId xmlns:a16="http://schemas.microsoft.com/office/drawing/2014/main" id="{DB5D206C-221E-E796-4701-557997F9E87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643006-B96D-B8CD-5D13-84B88CC0243B}"/>
              </a:ext>
            </a:extLst>
          </p:cNvPr>
          <p:cNvSpPr>
            <a:spLocks noGrp="1"/>
          </p:cNvSpPr>
          <p:nvPr>
            <p:ph type="sldNum" sz="quarter" idx="12"/>
          </p:nvPr>
        </p:nvSpPr>
        <p:spPr/>
        <p:txBody>
          <a:bodyPr/>
          <a:lstStyle/>
          <a:p>
            <a:fld id="{A6B10B87-42F9-EC40-A069-656EEC418FA5}" type="slidenum">
              <a:rPr lang="fr-FR" smtClean="0"/>
              <a:t>‹N°›</a:t>
            </a:fld>
            <a:endParaRPr lang="fr-FR"/>
          </a:p>
        </p:txBody>
      </p:sp>
    </p:spTree>
    <p:extLst>
      <p:ext uri="{BB962C8B-B14F-4D97-AF65-F5344CB8AC3E}">
        <p14:creationId xmlns:p14="http://schemas.microsoft.com/office/powerpoint/2010/main" val="2873748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E5FDFB-2702-847B-EBB5-1E0DC2B2395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C179A1F-8E0C-FA94-90A3-3D6F9A802C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DFEA468-04D7-EDD4-2C28-04F17DF60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756F36D-95AD-6135-A4AE-567F8133FA2A}"/>
              </a:ext>
            </a:extLst>
          </p:cNvPr>
          <p:cNvSpPr>
            <a:spLocks noGrp="1"/>
          </p:cNvSpPr>
          <p:nvPr>
            <p:ph type="dt" sz="half" idx="10"/>
          </p:nvPr>
        </p:nvSpPr>
        <p:spPr/>
        <p:txBody>
          <a:bodyPr/>
          <a:lstStyle/>
          <a:p>
            <a:fld id="{2803EA83-73BD-7A44-9E49-88A58660949F}" type="datetimeFigureOut">
              <a:rPr lang="fr-FR" smtClean="0"/>
              <a:t>19/11/2025</a:t>
            </a:fld>
            <a:endParaRPr lang="fr-FR"/>
          </a:p>
        </p:txBody>
      </p:sp>
      <p:sp>
        <p:nvSpPr>
          <p:cNvPr id="6" name="Espace réservé du pied de page 5">
            <a:extLst>
              <a:ext uri="{FF2B5EF4-FFF2-40B4-BE49-F238E27FC236}">
                <a16:creationId xmlns:a16="http://schemas.microsoft.com/office/drawing/2014/main" id="{57862555-9D12-5CCE-4C87-3BB3B7D7981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C23D29C-5293-3E40-CFBE-59F8ADEDEBD5}"/>
              </a:ext>
            </a:extLst>
          </p:cNvPr>
          <p:cNvSpPr>
            <a:spLocks noGrp="1"/>
          </p:cNvSpPr>
          <p:nvPr>
            <p:ph type="sldNum" sz="quarter" idx="12"/>
          </p:nvPr>
        </p:nvSpPr>
        <p:spPr/>
        <p:txBody>
          <a:bodyPr/>
          <a:lstStyle/>
          <a:p>
            <a:fld id="{A6B10B87-42F9-EC40-A069-656EEC418FA5}" type="slidenum">
              <a:rPr lang="fr-FR" smtClean="0"/>
              <a:t>‹N°›</a:t>
            </a:fld>
            <a:endParaRPr lang="fr-FR"/>
          </a:p>
        </p:txBody>
      </p:sp>
    </p:spTree>
    <p:extLst>
      <p:ext uri="{BB962C8B-B14F-4D97-AF65-F5344CB8AC3E}">
        <p14:creationId xmlns:p14="http://schemas.microsoft.com/office/powerpoint/2010/main" val="245985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A8F73EF-2046-610E-C68F-0AA825AFC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51AECE5-EE22-C250-AEC2-F2401A0F57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60C7634-A35E-EC62-E337-26F7B66DCF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03EA83-73BD-7A44-9E49-88A58660949F}" type="datetimeFigureOut">
              <a:rPr lang="fr-FR" smtClean="0"/>
              <a:t>19/11/2025</a:t>
            </a:fld>
            <a:endParaRPr lang="fr-FR"/>
          </a:p>
        </p:txBody>
      </p:sp>
      <p:sp>
        <p:nvSpPr>
          <p:cNvPr id="5" name="Espace réservé du pied de page 4">
            <a:extLst>
              <a:ext uri="{FF2B5EF4-FFF2-40B4-BE49-F238E27FC236}">
                <a16:creationId xmlns:a16="http://schemas.microsoft.com/office/drawing/2014/main" id="{6CFC8499-77BF-CD10-9084-151028E6AD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6EDD89B-2CB4-E4C3-B038-8DA49FF4C4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B10B87-42F9-EC40-A069-656EEC418FA5}" type="slidenum">
              <a:rPr lang="fr-FR" smtClean="0"/>
              <a:t>‹N°›</a:t>
            </a:fld>
            <a:endParaRPr lang="fr-FR"/>
          </a:p>
        </p:txBody>
      </p:sp>
    </p:spTree>
    <p:extLst>
      <p:ext uri="{BB962C8B-B14F-4D97-AF65-F5344CB8AC3E}">
        <p14:creationId xmlns:p14="http://schemas.microsoft.com/office/powerpoint/2010/main" val="2273766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jpe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2.jpe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2.jpe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hyperlink" Target="https://github.com/lgauthier1/coda-module-sql" TargetMode="Externa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hyperlink" Target="https://github.com/lgauthier1/coda-module-sql" TargetMode="Externa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hyperlink" Target="https://github.com/lgauthier1/coda-module-sql" TargetMode="Externa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s://github.com/lgauthier1/coda-module-sql" TargetMode="Externa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hyperlink" Target="https://github.com/lgauthier1/coda-module-sql" TargetMode="Externa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hyperlink" Target="https://github.com/lgauthier1/coda-module-sql"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jpe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jpe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1240"/>
        </a:solidFill>
        <a:effectLst/>
      </p:bgPr>
    </p:bg>
    <p:spTree>
      <p:nvGrpSpPr>
        <p:cNvPr id="1" name="">
          <a:extLst>
            <a:ext uri="{FF2B5EF4-FFF2-40B4-BE49-F238E27FC236}">
              <a16:creationId xmlns:a16="http://schemas.microsoft.com/office/drawing/2014/main" id="{776FC29C-54F6-3D85-C453-36CC207E21F0}"/>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F361756B-958B-C85E-07CD-56CBA71483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813BB79-540B-51D2-BDD8-AA65810236F6}"/>
              </a:ext>
            </a:extLst>
          </p:cNvPr>
          <p:cNvSpPr/>
          <p:nvPr/>
        </p:nvSpPr>
        <p:spPr>
          <a:xfrm>
            <a:off x="6926154" y="2521059"/>
            <a:ext cx="4235824" cy="181588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8D7B8"/>
                </a:solidFill>
                <a:effectLst/>
                <a:uLnTx/>
                <a:uFillTx/>
                <a:latin typeface="Century Gothic" panose="020F0302020204030204"/>
                <a:ea typeface="+mn-ea"/>
                <a:cs typeface="+mn-cs"/>
              </a:rPr>
              <a:t>CODA - 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entury Gothic" panose="020F0302020204030204"/>
                <a:ea typeface="+mn-ea"/>
                <a:cs typeface="+mn-cs"/>
              </a:rPr>
              <a:t>2025-11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Century Gothic" panose="020F0302020204030204"/>
              </a:rPr>
              <a:t>Laurent GAUTHIER</a:t>
            </a:r>
            <a:endParaRPr kumimoji="0" lang="en-US" sz="2400"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pic>
        <p:nvPicPr>
          <p:cNvPr id="41990" name="Picture 6" descr="Amazing townscape scenery of historical Dijon city of France">
            <a:extLst>
              <a:ext uri="{FF2B5EF4-FFF2-40B4-BE49-F238E27FC236}">
                <a16:creationId xmlns:a16="http://schemas.microsoft.com/office/drawing/2014/main" id="{821A6647-DFC8-C42B-B812-38D5A317E7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81" r="27580"/>
          <a:stretch>
            <a:fillRect/>
          </a:stretch>
        </p:blipFill>
        <p:spPr bwMode="auto">
          <a:xfrm>
            <a:off x="0" y="0"/>
            <a:ext cx="603773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42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79927-EB27-6A45-6CDA-FA36A414D7A1}"/>
            </a:ext>
          </a:extLst>
        </p:cNvPr>
        <p:cNvGrpSpPr/>
        <p:nvPr/>
      </p:nvGrpSpPr>
      <p:grpSpPr>
        <a:xfrm>
          <a:off x="0" y="0"/>
          <a:ext cx="0" cy="0"/>
          <a:chOff x="0" y="0"/>
          <a:chExt cx="0" cy="0"/>
        </a:xfrm>
      </p:grpSpPr>
      <p:pic>
        <p:nvPicPr>
          <p:cNvPr id="7" name="Image 6" descr="Une image contenant intérieur&#10;&#10;Description générée automatiquement">
            <a:extLst>
              <a:ext uri="{FF2B5EF4-FFF2-40B4-BE49-F238E27FC236}">
                <a16:creationId xmlns:a16="http://schemas.microsoft.com/office/drawing/2014/main" id="{D42094CD-9684-C68F-AA55-AB7035E912D3}"/>
              </a:ext>
            </a:extLst>
          </p:cNvPr>
          <p:cNvPicPr>
            <a:picLocks noChangeAspect="1"/>
          </p:cNvPicPr>
          <p:nvPr/>
        </p:nvPicPr>
        <p:blipFill rotWithShape="1">
          <a:blip r:embed="rId3" cstate="print">
            <a:alphaModFix amt="70000"/>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a:ext>
            </a:extLst>
          </a:blip>
          <a:srcRect t="-190"/>
          <a:stretch/>
        </p:blipFill>
        <p:spPr>
          <a:xfrm>
            <a:off x="9044066" y="1138475"/>
            <a:ext cx="3147935" cy="5225996"/>
          </a:xfrm>
          <a:prstGeom prst="rect">
            <a:avLst/>
          </a:prstGeom>
        </p:spPr>
      </p:pic>
      <p:sp>
        <p:nvSpPr>
          <p:cNvPr id="78" name="Freeform: Shape 40">
            <a:extLst>
              <a:ext uri="{FF2B5EF4-FFF2-40B4-BE49-F238E27FC236}">
                <a16:creationId xmlns:a16="http://schemas.microsoft.com/office/drawing/2014/main" id="{8A587485-2652-196D-8DEB-09184979C9A8}"/>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19FEB26C-2B03-A596-9ED6-0B06E2B31C74}"/>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DF2499AE-596D-F7F5-40B9-C0B770703057}"/>
              </a:ext>
            </a:extLst>
          </p:cNvPr>
          <p:cNvSpPr txBox="1">
            <a:spLocks/>
          </p:cNvSpPr>
          <p:nvPr/>
        </p:nvSpPr>
        <p:spPr>
          <a:xfrm>
            <a:off x="334829" y="527474"/>
            <a:ext cx="10943727"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spc="-200" dirty="0">
                <a:solidFill>
                  <a:srgbClr val="FFFFFF"/>
                </a:solidFill>
              </a:rPr>
              <a:t>Pourquoi le relationnel ?</a:t>
            </a:r>
            <a:endParaRPr lang="en-US" spc="-200" dirty="0">
              <a:solidFill>
                <a:srgbClr val="FFFFFF"/>
              </a:solidFill>
            </a:endParaRPr>
          </a:p>
        </p:txBody>
      </p:sp>
      <p:sp>
        <p:nvSpPr>
          <p:cNvPr id="79" name="slideNumber__text_footer__s1">
            <a:extLst>
              <a:ext uri="{FF2B5EF4-FFF2-40B4-BE49-F238E27FC236}">
                <a16:creationId xmlns:a16="http://schemas.microsoft.com/office/drawing/2014/main" id="{B147FFB5-E4D7-3F7D-A65C-8FFB02C99E87}"/>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10</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32" name="TextBox 27__text_h2__s1">
            <a:extLst>
              <a:ext uri="{FF2B5EF4-FFF2-40B4-BE49-F238E27FC236}">
                <a16:creationId xmlns:a16="http://schemas.microsoft.com/office/drawing/2014/main" id="{75C8AE95-6C2C-6467-9AC7-245845D9874F}"/>
              </a:ext>
            </a:extLst>
          </p:cNvPr>
          <p:cNvSpPr txBox="1"/>
          <p:nvPr/>
        </p:nvSpPr>
        <p:spPr>
          <a:xfrm>
            <a:off x="334829" y="2297489"/>
            <a:ext cx="4583608" cy="410369"/>
          </a:xfrm>
          <a:prstGeom prst="rect">
            <a:avLst/>
          </a:prstGeom>
          <a:solidFill>
            <a:srgbClr val="FFFFFF">
              <a:alpha val="0"/>
            </a:srgbClr>
          </a:solidFill>
        </p:spPr>
        <p:txBody>
          <a:bodyPr vert="horz" wrap="square" lIns="0" tIns="50800" rIns="118533" bIns="50800" rtlCol="0">
            <a:spAutoFit/>
          </a:bodyPr>
          <a:lstStyle>
            <a:defPPr>
              <a:defRPr lang="fr-FR"/>
            </a:defPPr>
            <a:lvl1pPr lvl="0">
              <a:buClr>
                <a:srgbClr val="0ED8B8"/>
              </a:buClr>
              <a:buSzPts val="1800"/>
              <a:defRPr sz="2000" b="1">
                <a:solidFill>
                  <a:srgbClr val="0ED8B8"/>
                </a:solidFill>
                <a:latin typeface="Century Gothic" panose="020B0502020202020204" pitchFamily="34" charset="0"/>
              </a:defRPr>
            </a:lvl1pPr>
          </a:lstStyle>
          <a:p>
            <a:r>
              <a:rPr lang="fr-FR" dirty="0"/>
              <a:t>Repères historiques</a:t>
            </a:r>
            <a:endParaRPr lang="en-US" dirty="0"/>
          </a:p>
        </p:txBody>
      </p:sp>
      <p:sp>
        <p:nvSpPr>
          <p:cNvPr id="33" name="TextBox 27__text_h2__s1">
            <a:extLst>
              <a:ext uri="{FF2B5EF4-FFF2-40B4-BE49-F238E27FC236}">
                <a16:creationId xmlns:a16="http://schemas.microsoft.com/office/drawing/2014/main" id="{3F49D6E9-C9A6-1083-51E6-7E919AB80D22}"/>
              </a:ext>
            </a:extLst>
          </p:cNvPr>
          <p:cNvSpPr txBox="1"/>
          <p:nvPr/>
        </p:nvSpPr>
        <p:spPr>
          <a:xfrm>
            <a:off x="334829" y="1309733"/>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Concept clé</a:t>
            </a:r>
            <a:r>
              <a:rPr lang="en-US" sz="2000" b="1" dirty="0">
                <a:solidFill>
                  <a:srgbClr val="0ED8B8"/>
                </a:solidFill>
                <a:latin typeface="Century Gothic" panose="020B0502020202020204" pitchFamily="34" charset="0"/>
              </a:rPr>
              <a:t> </a:t>
            </a:r>
          </a:p>
        </p:txBody>
      </p:sp>
      <p:pic>
        <p:nvPicPr>
          <p:cNvPr id="1028" name="Picture 4" descr="Marin Vogler - Co-fondateur Coda / X-HEC Entrepreneurs | LinkedIn">
            <a:extLst>
              <a:ext uri="{FF2B5EF4-FFF2-40B4-BE49-F238E27FC236}">
                <a16:creationId xmlns:a16="http://schemas.microsoft.com/office/drawing/2014/main" id="{A256B6E5-D144-9CEE-9E27-72241EEB18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C2E5DBB7-02C4-C19B-8921-53F51E2BD4F4}"/>
              </a:ext>
            </a:extLst>
          </p:cNvPr>
          <p:cNvSpPr txBox="1"/>
          <p:nvPr/>
        </p:nvSpPr>
        <p:spPr>
          <a:xfrm>
            <a:off x="334829" y="1720102"/>
            <a:ext cx="8217498" cy="523220"/>
          </a:xfrm>
          <a:prstGeom prst="rect">
            <a:avLst/>
          </a:prstGeom>
          <a:noFill/>
        </p:spPr>
        <p:txBody>
          <a:bodyPr wrap="square">
            <a:spAutoFit/>
          </a:bodyPr>
          <a:lstStyle/>
          <a:p>
            <a:r>
              <a:rPr lang="fr-FR" sz="1400" dirty="0"/>
              <a:t>Le modèle relationnel est la base la plus utilisée dans le monde réel car il garantit que les données sont cohérentes, liées entre elles et faciles à interroger.</a:t>
            </a:r>
          </a:p>
        </p:txBody>
      </p:sp>
      <p:sp>
        <p:nvSpPr>
          <p:cNvPr id="4" name="ZoneTexte 3">
            <a:extLst>
              <a:ext uri="{FF2B5EF4-FFF2-40B4-BE49-F238E27FC236}">
                <a16:creationId xmlns:a16="http://schemas.microsoft.com/office/drawing/2014/main" id="{8D836598-0A9A-3A8F-232E-9AC0D63BE1A6}"/>
              </a:ext>
            </a:extLst>
          </p:cNvPr>
          <p:cNvSpPr txBox="1"/>
          <p:nvPr/>
        </p:nvSpPr>
        <p:spPr>
          <a:xfrm>
            <a:off x="334829" y="2790436"/>
            <a:ext cx="8217498" cy="1169551"/>
          </a:xfrm>
          <a:prstGeom prst="rect">
            <a:avLst/>
          </a:prstGeom>
          <a:noFill/>
        </p:spPr>
        <p:txBody>
          <a:bodyPr wrap="square">
            <a:spAutoFit/>
          </a:bodyPr>
          <a:lstStyle/>
          <a:p>
            <a:pPr marL="285750" indent="-285750">
              <a:buFont typeface="Arial" panose="020B0604020202020204" pitchFamily="34" charset="0"/>
              <a:buChar char="•"/>
            </a:pPr>
            <a:r>
              <a:rPr lang="fr-FR" sz="1400" dirty="0"/>
              <a:t>Structure claire : les données sont rangées en tables avec colonnes précises.</a:t>
            </a:r>
          </a:p>
          <a:p>
            <a:pPr marL="285750" indent="-285750">
              <a:buFont typeface="Arial" panose="020B0604020202020204" pitchFamily="34" charset="0"/>
              <a:buChar char="•"/>
            </a:pPr>
            <a:r>
              <a:rPr lang="fr-FR" sz="1400" dirty="0"/>
              <a:t>Relations solides : les liens entre données (FK) évitent les incohérences.</a:t>
            </a:r>
          </a:p>
          <a:p>
            <a:pPr marL="285750" indent="-285750">
              <a:buFont typeface="Arial" panose="020B0604020202020204" pitchFamily="34" charset="0"/>
              <a:buChar char="•"/>
            </a:pPr>
            <a:r>
              <a:rPr lang="fr-FR" sz="1400" dirty="0"/>
              <a:t>Contraintes de fiabilité : empêche les doublons, les valeurs impossibles, les erreurs humaines.</a:t>
            </a:r>
          </a:p>
          <a:p>
            <a:pPr marL="285750" indent="-285750">
              <a:buFont typeface="Arial" panose="020B0604020202020204" pitchFamily="34" charset="0"/>
              <a:buChar char="•"/>
            </a:pPr>
            <a:r>
              <a:rPr lang="fr-FR" sz="1400" dirty="0"/>
              <a:t>Langage universel : SQL est compris par tous les SGBD (PostgreSQL, MySQL, SQL Server…).</a:t>
            </a:r>
          </a:p>
          <a:p>
            <a:pPr marL="285750" indent="-285750">
              <a:buFont typeface="Arial" panose="020B0604020202020204" pitchFamily="34" charset="0"/>
              <a:buChar char="•"/>
            </a:pPr>
            <a:r>
              <a:rPr lang="fr-FR" sz="1400" dirty="0"/>
              <a:t>Transactions (ACID) : une modification est sûre, complète et cohérente..</a:t>
            </a:r>
          </a:p>
        </p:txBody>
      </p:sp>
      <p:sp>
        <p:nvSpPr>
          <p:cNvPr id="2" name="TextBox 27__text_h2__s1">
            <a:extLst>
              <a:ext uri="{FF2B5EF4-FFF2-40B4-BE49-F238E27FC236}">
                <a16:creationId xmlns:a16="http://schemas.microsoft.com/office/drawing/2014/main" id="{53725D09-82BB-56EA-A49E-0761B71E47BC}"/>
              </a:ext>
            </a:extLst>
          </p:cNvPr>
          <p:cNvSpPr txBox="1"/>
          <p:nvPr/>
        </p:nvSpPr>
        <p:spPr>
          <a:xfrm>
            <a:off x="334829" y="3959987"/>
            <a:ext cx="4583608" cy="410369"/>
          </a:xfrm>
          <a:prstGeom prst="rect">
            <a:avLst/>
          </a:prstGeom>
          <a:solidFill>
            <a:srgbClr val="FFFFFF">
              <a:alpha val="0"/>
            </a:srgbClr>
          </a:solidFill>
        </p:spPr>
        <p:txBody>
          <a:bodyPr vert="horz" wrap="square" lIns="0" tIns="50800" rIns="118533" bIns="50800" rtlCol="0">
            <a:spAutoFit/>
          </a:bodyPr>
          <a:lstStyle>
            <a:defPPr>
              <a:defRPr lang="fr-FR"/>
            </a:defPPr>
            <a:lvl1pPr lvl="0">
              <a:buClr>
                <a:srgbClr val="0ED8B8"/>
              </a:buClr>
              <a:buSzPts val="1800"/>
              <a:defRPr sz="2000" b="1">
                <a:solidFill>
                  <a:srgbClr val="0ED8B8"/>
                </a:solidFill>
                <a:latin typeface="Century Gothic" panose="020B0502020202020204" pitchFamily="34" charset="0"/>
              </a:defRPr>
            </a:lvl1pPr>
          </a:lstStyle>
          <a:p>
            <a:r>
              <a:rPr lang="fr-FR" dirty="0"/>
              <a:t>Exemples du quotidien</a:t>
            </a:r>
            <a:endParaRPr lang="en-US" dirty="0"/>
          </a:p>
        </p:txBody>
      </p:sp>
      <p:sp>
        <p:nvSpPr>
          <p:cNvPr id="5" name="ZoneTexte 4">
            <a:extLst>
              <a:ext uri="{FF2B5EF4-FFF2-40B4-BE49-F238E27FC236}">
                <a16:creationId xmlns:a16="http://schemas.microsoft.com/office/drawing/2014/main" id="{07755A2D-B4B8-D9BB-D9F1-E0DEC69350F5}"/>
              </a:ext>
            </a:extLst>
          </p:cNvPr>
          <p:cNvSpPr txBox="1"/>
          <p:nvPr/>
        </p:nvSpPr>
        <p:spPr>
          <a:xfrm>
            <a:off x="334829" y="4359528"/>
            <a:ext cx="8217498" cy="738664"/>
          </a:xfrm>
          <a:prstGeom prst="rect">
            <a:avLst/>
          </a:prstGeom>
          <a:noFill/>
        </p:spPr>
        <p:txBody>
          <a:bodyPr wrap="square">
            <a:spAutoFit/>
          </a:bodyPr>
          <a:lstStyle/>
          <a:p>
            <a:pPr marL="285750" indent="-285750">
              <a:buFont typeface="Arial" panose="020B0604020202020204" pitchFamily="34" charset="0"/>
              <a:buChar char="•"/>
            </a:pPr>
            <a:r>
              <a:rPr lang="fr-FR" sz="1400" dirty="0"/>
              <a:t>Une commande doit toujours être liée à un client existant (FK).</a:t>
            </a:r>
          </a:p>
          <a:p>
            <a:pPr marL="285750" indent="-285750">
              <a:buFont typeface="Arial" panose="020B0604020202020204" pitchFamily="34" charset="0"/>
              <a:buChar char="•"/>
            </a:pPr>
            <a:r>
              <a:rPr lang="fr-FR" sz="1400" dirty="0"/>
              <a:t>Une note doit appartenir à un élève et à un cours.</a:t>
            </a:r>
          </a:p>
          <a:p>
            <a:pPr marL="285750" indent="-285750">
              <a:buFont typeface="Arial" panose="020B0604020202020204" pitchFamily="34" charset="0"/>
              <a:buChar char="•"/>
            </a:pPr>
            <a:r>
              <a:rPr lang="fr-FR" sz="1400" dirty="0"/>
              <a:t>Une banque nécessite des opérations fiables et non perdues.</a:t>
            </a:r>
          </a:p>
        </p:txBody>
      </p:sp>
      <p:sp>
        <p:nvSpPr>
          <p:cNvPr id="14" name="TextBox 2__text_h2__s1">
            <a:extLst>
              <a:ext uri="{FF2B5EF4-FFF2-40B4-BE49-F238E27FC236}">
                <a16:creationId xmlns:a16="http://schemas.microsoft.com/office/drawing/2014/main" id="{874C2042-EB99-1BA9-1575-B0D6CBBE0BC8}"/>
              </a:ext>
            </a:extLst>
          </p:cNvPr>
          <p:cNvSpPr txBox="1"/>
          <p:nvPr/>
        </p:nvSpPr>
        <p:spPr>
          <a:xfrm>
            <a:off x="558494" y="92925"/>
            <a:ext cx="6097836" cy="656590"/>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a:t>
            </a:r>
            <a:r>
              <a:rPr lang="en-US" b="1" dirty="0">
                <a:latin typeface="Century Gothic" panose="020B0502020202020204" pitchFamily="34" charset="0"/>
              </a:rPr>
              <a:t>1</a:t>
            </a: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 – </a:t>
            </a:r>
            <a:r>
              <a:rPr lang="fr-FR" b="1" dirty="0"/>
              <a:t>Origines et panorama des bases de données</a:t>
            </a:r>
          </a:p>
          <a:p>
            <a:pPr marL="0" marR="0" lvl="0" indent="0" algn="l"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1" i="0" u="none" strike="noStrike" kern="1200" cap="none" spc="0" normalizeH="0" baseline="0" noProof="0" dirty="0">
              <a:ln>
                <a:noFill/>
              </a:ln>
              <a:effectLst/>
              <a:uLnTx/>
              <a:uFillTx/>
              <a:latin typeface="Century Gothic" panose="020B0502020202020204" pitchFamily="34" charset="0"/>
              <a:ea typeface="+mn-ea"/>
              <a:cs typeface="+mn-cs"/>
            </a:endParaRPr>
          </a:p>
        </p:txBody>
      </p:sp>
      <p:sp>
        <p:nvSpPr>
          <p:cNvPr id="11" name="TextBox 27__text_h2__s1">
            <a:extLst>
              <a:ext uri="{FF2B5EF4-FFF2-40B4-BE49-F238E27FC236}">
                <a16:creationId xmlns:a16="http://schemas.microsoft.com/office/drawing/2014/main" id="{EA56FC6A-837D-55F8-34DD-FE1159F9DB75}"/>
              </a:ext>
            </a:extLst>
          </p:cNvPr>
          <p:cNvSpPr txBox="1"/>
          <p:nvPr/>
        </p:nvSpPr>
        <p:spPr>
          <a:xfrm>
            <a:off x="334829" y="5108450"/>
            <a:ext cx="4583608" cy="410369"/>
          </a:xfrm>
          <a:prstGeom prst="rect">
            <a:avLst/>
          </a:prstGeom>
          <a:solidFill>
            <a:srgbClr val="FFFFFF">
              <a:alpha val="0"/>
            </a:srgbClr>
          </a:solidFill>
        </p:spPr>
        <p:txBody>
          <a:bodyPr vert="horz" wrap="square" lIns="0" tIns="50800" rIns="118533" bIns="50800" rtlCol="0">
            <a:spAutoFit/>
          </a:bodyPr>
          <a:lstStyle>
            <a:defPPr>
              <a:defRPr lang="fr-FR"/>
            </a:defPPr>
            <a:lvl1pPr lvl="0">
              <a:buClr>
                <a:srgbClr val="0ED8B8"/>
              </a:buClr>
              <a:buSzPts val="1800"/>
              <a:defRPr sz="2000" b="1">
                <a:solidFill>
                  <a:srgbClr val="0ED8B8"/>
                </a:solidFill>
                <a:latin typeface="Century Gothic" panose="020B0502020202020204" pitchFamily="34" charset="0"/>
              </a:defRPr>
            </a:lvl1pPr>
          </a:lstStyle>
          <a:p>
            <a:r>
              <a:rPr lang="fr-FR" dirty="0"/>
              <a:t>Exercice</a:t>
            </a:r>
            <a:endParaRPr lang="en-US" dirty="0"/>
          </a:p>
        </p:txBody>
      </p:sp>
      <p:sp>
        <p:nvSpPr>
          <p:cNvPr id="13" name="ZoneTexte 12">
            <a:extLst>
              <a:ext uri="{FF2B5EF4-FFF2-40B4-BE49-F238E27FC236}">
                <a16:creationId xmlns:a16="http://schemas.microsoft.com/office/drawing/2014/main" id="{785068AC-078D-00C7-F899-D8A132B30BD2}"/>
              </a:ext>
            </a:extLst>
          </p:cNvPr>
          <p:cNvSpPr txBox="1"/>
          <p:nvPr/>
        </p:nvSpPr>
        <p:spPr>
          <a:xfrm>
            <a:off x="334828" y="5518819"/>
            <a:ext cx="8217499" cy="307777"/>
          </a:xfrm>
          <a:prstGeom prst="rect">
            <a:avLst/>
          </a:prstGeom>
          <a:noFill/>
        </p:spPr>
        <p:txBody>
          <a:bodyPr wrap="square">
            <a:spAutoFit/>
          </a:bodyPr>
          <a:lstStyle>
            <a:defPPr>
              <a:defRPr lang="fr-FR"/>
            </a:defPPr>
            <a:lvl1pPr marL="285750" indent="-285750">
              <a:buFont typeface="Arial" panose="020B0604020202020204" pitchFamily="34" charset="0"/>
              <a:buChar char="•"/>
              <a:defRPr sz="1400"/>
            </a:lvl1pPr>
          </a:lstStyle>
          <a:p>
            <a:pPr marL="0" indent="0">
              <a:buNone/>
            </a:pPr>
            <a:r>
              <a:rPr lang="fr-FR" dirty="0"/>
              <a:t>Citer un cas de la vie réelle où une erreur de relation serait catastrophique</a:t>
            </a:r>
          </a:p>
        </p:txBody>
      </p:sp>
    </p:spTree>
    <p:extLst>
      <p:ext uri="{BB962C8B-B14F-4D97-AF65-F5344CB8AC3E}">
        <p14:creationId xmlns:p14="http://schemas.microsoft.com/office/powerpoint/2010/main" val="524943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1041"/>
        </a:solidFill>
        <a:effectLst/>
      </p:bgPr>
    </p:bg>
    <p:spTree>
      <p:nvGrpSpPr>
        <p:cNvPr id="1" name="">
          <a:extLst>
            <a:ext uri="{FF2B5EF4-FFF2-40B4-BE49-F238E27FC236}">
              <a16:creationId xmlns:a16="http://schemas.microsoft.com/office/drawing/2014/main" id="{7FABD667-4F08-A028-F3CD-837F501114BA}"/>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D620C908-A66D-C2E2-0475-48716D6785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7E1F9F88-0AA8-BF08-0401-C8DC5E3602DB}"/>
              </a:ext>
            </a:extLst>
          </p:cNvPr>
          <p:cNvSpPr txBox="1"/>
          <p:nvPr/>
        </p:nvSpPr>
        <p:spPr>
          <a:xfrm>
            <a:off x="2821641" y="3075057"/>
            <a:ext cx="6548718" cy="1323439"/>
          </a:xfrm>
          <a:prstGeom prst="rect">
            <a:avLst/>
          </a:prstGeom>
          <a:noFill/>
        </p:spPr>
        <p:txBody>
          <a:bodyPr wrap="square" rtlCol="0">
            <a:spAutoFit/>
          </a:bodyPr>
          <a:lstStyle/>
          <a:p>
            <a:pPr algn="ctr"/>
            <a:r>
              <a:rPr lang="fr-FR" sz="4000" dirty="0">
                <a:solidFill>
                  <a:schemeClr val="bg1"/>
                </a:solidFill>
              </a:rPr>
              <a:t>SECTION 2</a:t>
            </a:r>
          </a:p>
          <a:p>
            <a:pPr algn="ctr"/>
            <a:r>
              <a:rPr lang="fr-FR" sz="4000" dirty="0">
                <a:solidFill>
                  <a:schemeClr val="bg1"/>
                </a:solidFill>
              </a:rPr>
              <a:t>Modélisation</a:t>
            </a:r>
            <a:endParaRPr lang="fr-FR" sz="4000" b="1" dirty="0">
              <a:solidFill>
                <a:schemeClr val="bg1"/>
              </a:solidFill>
            </a:endParaRPr>
          </a:p>
        </p:txBody>
      </p:sp>
    </p:spTree>
    <p:extLst>
      <p:ext uri="{BB962C8B-B14F-4D97-AF65-F5344CB8AC3E}">
        <p14:creationId xmlns:p14="http://schemas.microsoft.com/office/powerpoint/2010/main" val="338248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79FA9-CBDB-D67D-1CCB-A5AB79EDF8D4}"/>
            </a:ext>
          </a:extLst>
        </p:cNvPr>
        <p:cNvGrpSpPr/>
        <p:nvPr/>
      </p:nvGrpSpPr>
      <p:grpSpPr>
        <a:xfrm>
          <a:off x="0" y="0"/>
          <a:ext cx="0" cy="0"/>
          <a:chOff x="0" y="0"/>
          <a:chExt cx="0" cy="0"/>
        </a:xfrm>
      </p:grpSpPr>
      <p:pic>
        <p:nvPicPr>
          <p:cNvPr id="7" name="Image 6" descr="Une image contenant intérieur&#10;&#10;Description générée automatiquement">
            <a:extLst>
              <a:ext uri="{FF2B5EF4-FFF2-40B4-BE49-F238E27FC236}">
                <a16:creationId xmlns:a16="http://schemas.microsoft.com/office/drawing/2014/main" id="{2BFB2D92-1371-D86B-7716-33AD6DF7CAB8}"/>
              </a:ext>
            </a:extLst>
          </p:cNvPr>
          <p:cNvPicPr>
            <a:picLocks noChangeAspect="1"/>
          </p:cNvPicPr>
          <p:nvPr/>
        </p:nvPicPr>
        <p:blipFill rotWithShape="1">
          <a:blip r:embed="rId3" cstate="print">
            <a:alphaModFix amt="70000"/>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a:ext>
            </a:extLst>
          </a:blip>
          <a:srcRect t="-190"/>
          <a:stretch/>
        </p:blipFill>
        <p:spPr>
          <a:xfrm>
            <a:off x="9044066" y="1138475"/>
            <a:ext cx="3147935" cy="5225996"/>
          </a:xfrm>
          <a:prstGeom prst="rect">
            <a:avLst/>
          </a:prstGeom>
        </p:spPr>
      </p:pic>
      <p:sp>
        <p:nvSpPr>
          <p:cNvPr id="78" name="Freeform: Shape 40">
            <a:extLst>
              <a:ext uri="{FF2B5EF4-FFF2-40B4-BE49-F238E27FC236}">
                <a16:creationId xmlns:a16="http://schemas.microsoft.com/office/drawing/2014/main" id="{16F56EFA-3F9F-9987-BD94-8B75BA34A552}"/>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B48F674A-F4FF-75B5-12A4-747FB765DB0C}"/>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C6D4942F-BC0D-6C65-6421-BED2278EFC78}"/>
              </a:ext>
            </a:extLst>
          </p:cNvPr>
          <p:cNvSpPr txBox="1">
            <a:spLocks/>
          </p:cNvSpPr>
          <p:nvPr/>
        </p:nvSpPr>
        <p:spPr>
          <a:xfrm>
            <a:off x="334829" y="527474"/>
            <a:ext cx="10943727"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spc="-200" dirty="0">
                <a:solidFill>
                  <a:srgbClr val="FFFFFF"/>
                </a:solidFill>
              </a:rPr>
              <a:t>Pourquoi modéliser ?</a:t>
            </a:r>
            <a:endParaRPr lang="en-US" spc="-200" dirty="0">
              <a:solidFill>
                <a:srgbClr val="FFFFFF"/>
              </a:solidFill>
            </a:endParaRPr>
          </a:p>
        </p:txBody>
      </p:sp>
      <p:sp>
        <p:nvSpPr>
          <p:cNvPr id="79" name="slideNumber__text_footer__s1">
            <a:extLst>
              <a:ext uri="{FF2B5EF4-FFF2-40B4-BE49-F238E27FC236}">
                <a16:creationId xmlns:a16="http://schemas.microsoft.com/office/drawing/2014/main" id="{F2AB01C1-C76C-6429-ACC6-7C7378946AB4}"/>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12</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32" name="TextBox 27__text_h2__s1">
            <a:extLst>
              <a:ext uri="{FF2B5EF4-FFF2-40B4-BE49-F238E27FC236}">
                <a16:creationId xmlns:a16="http://schemas.microsoft.com/office/drawing/2014/main" id="{7F33E402-C175-DA52-3FB1-E53AC513537C}"/>
              </a:ext>
            </a:extLst>
          </p:cNvPr>
          <p:cNvSpPr txBox="1"/>
          <p:nvPr/>
        </p:nvSpPr>
        <p:spPr>
          <a:xfrm>
            <a:off x="334824" y="2298905"/>
            <a:ext cx="5608771" cy="410369"/>
          </a:xfrm>
          <a:prstGeom prst="rect">
            <a:avLst/>
          </a:prstGeom>
          <a:solidFill>
            <a:srgbClr val="FFFFFF">
              <a:alpha val="0"/>
            </a:srgbClr>
          </a:solidFill>
        </p:spPr>
        <p:txBody>
          <a:bodyPr vert="horz" wrap="square" lIns="0" tIns="50800" rIns="118533" bIns="50800" rtlCol="0">
            <a:spAutoFit/>
          </a:bodyPr>
          <a:lstStyle>
            <a:defPPr>
              <a:defRPr lang="fr-FR"/>
            </a:defPPr>
            <a:lvl1pPr lvl="0">
              <a:buClr>
                <a:srgbClr val="0ED8B8"/>
              </a:buClr>
              <a:buSzPts val="1800"/>
              <a:defRPr sz="2000" b="1">
                <a:solidFill>
                  <a:srgbClr val="0ED8B8"/>
                </a:solidFill>
                <a:latin typeface="Century Gothic" panose="020B0502020202020204" pitchFamily="34" charset="0"/>
              </a:defRPr>
            </a:lvl1pPr>
          </a:lstStyle>
          <a:p>
            <a:r>
              <a:rPr lang="fr-FR" dirty="0"/>
              <a:t>Pourquoi la modélisation est essentielle</a:t>
            </a:r>
            <a:endParaRPr lang="en-US" dirty="0"/>
          </a:p>
        </p:txBody>
      </p:sp>
      <p:sp>
        <p:nvSpPr>
          <p:cNvPr id="33" name="TextBox 27__text_h2__s1">
            <a:extLst>
              <a:ext uri="{FF2B5EF4-FFF2-40B4-BE49-F238E27FC236}">
                <a16:creationId xmlns:a16="http://schemas.microsoft.com/office/drawing/2014/main" id="{D071A963-C94B-81A1-AD89-CCF936F9DE81}"/>
              </a:ext>
            </a:extLst>
          </p:cNvPr>
          <p:cNvSpPr txBox="1"/>
          <p:nvPr/>
        </p:nvSpPr>
        <p:spPr>
          <a:xfrm>
            <a:off x="334829" y="1188710"/>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Concept clé</a:t>
            </a:r>
            <a:r>
              <a:rPr lang="en-US" sz="2000" b="1" dirty="0">
                <a:solidFill>
                  <a:srgbClr val="0ED8B8"/>
                </a:solidFill>
                <a:latin typeface="Century Gothic" panose="020B0502020202020204" pitchFamily="34" charset="0"/>
              </a:rPr>
              <a:t> </a:t>
            </a:r>
          </a:p>
        </p:txBody>
      </p:sp>
      <p:pic>
        <p:nvPicPr>
          <p:cNvPr id="1028" name="Picture 4" descr="Marin Vogler - Co-fondateur Coda / X-HEC Entrepreneurs | LinkedIn">
            <a:extLst>
              <a:ext uri="{FF2B5EF4-FFF2-40B4-BE49-F238E27FC236}">
                <a16:creationId xmlns:a16="http://schemas.microsoft.com/office/drawing/2014/main" id="{F199172A-A949-3732-FA6C-16C27381B1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00A8ED0-2275-B177-379E-C39525D528FD}"/>
              </a:ext>
            </a:extLst>
          </p:cNvPr>
          <p:cNvSpPr txBox="1"/>
          <p:nvPr/>
        </p:nvSpPr>
        <p:spPr>
          <a:xfrm>
            <a:off x="334829" y="1599079"/>
            <a:ext cx="8311630" cy="954107"/>
          </a:xfrm>
          <a:prstGeom prst="rect">
            <a:avLst/>
          </a:prstGeom>
          <a:noFill/>
        </p:spPr>
        <p:txBody>
          <a:bodyPr wrap="square">
            <a:spAutoFit/>
          </a:bodyPr>
          <a:lstStyle/>
          <a:p>
            <a:r>
              <a:rPr lang="fr-FR" sz="1400" dirty="0"/>
              <a:t>La modélisation permet de représenter les données de manière claire, logique et indépendante de toute technologie.</a:t>
            </a:r>
            <a:br>
              <a:rPr lang="fr-FR" sz="1400" dirty="0"/>
            </a:br>
            <a:r>
              <a:rPr lang="fr-FR" sz="1400" dirty="0"/>
              <a:t>Elle sert de </a:t>
            </a:r>
            <a:r>
              <a:rPr lang="fr-FR" sz="1400" b="1" dirty="0"/>
              <a:t>langage commun</a:t>
            </a:r>
            <a:r>
              <a:rPr lang="fr-FR" sz="1400" dirty="0"/>
              <a:t> entre développeurs, outils, </a:t>
            </a:r>
            <a:r>
              <a:rPr lang="fr-FR" sz="1400" dirty="0" err="1"/>
              <a:t>frameworks</a:t>
            </a:r>
            <a:r>
              <a:rPr lang="fr-FR" sz="1400" dirty="0"/>
              <a:t>, SGBD, et langages.</a:t>
            </a:r>
          </a:p>
          <a:p>
            <a:endParaRPr lang="fr-FR" sz="1400" dirty="0"/>
          </a:p>
        </p:txBody>
      </p:sp>
      <p:sp>
        <p:nvSpPr>
          <p:cNvPr id="4" name="ZoneTexte 3">
            <a:extLst>
              <a:ext uri="{FF2B5EF4-FFF2-40B4-BE49-F238E27FC236}">
                <a16:creationId xmlns:a16="http://schemas.microsoft.com/office/drawing/2014/main" id="{70750CE9-F5FE-36E0-E047-3EF41847F734}"/>
              </a:ext>
            </a:extLst>
          </p:cNvPr>
          <p:cNvSpPr txBox="1"/>
          <p:nvPr/>
        </p:nvSpPr>
        <p:spPr>
          <a:xfrm>
            <a:off x="334823" y="2756694"/>
            <a:ext cx="8540235" cy="1169551"/>
          </a:xfrm>
          <a:prstGeom prst="rect">
            <a:avLst/>
          </a:prstGeom>
          <a:noFill/>
        </p:spPr>
        <p:txBody>
          <a:bodyPr wrap="square">
            <a:spAutoFit/>
          </a:bodyPr>
          <a:lstStyle>
            <a:defPPr>
              <a:defRPr lang="fr-FR"/>
            </a:defPPr>
            <a:lvl1pPr>
              <a:defRPr sz="1400"/>
            </a:lvl1pPr>
          </a:lstStyle>
          <a:p>
            <a:pPr marL="285750" indent="-285750">
              <a:buFont typeface="Arial" panose="020B0604020202020204" pitchFamily="34" charset="0"/>
              <a:buChar char="•"/>
            </a:pPr>
            <a:r>
              <a:rPr lang="fr-FR" dirty="0"/>
              <a:t>Indépendance technologique : le modèle ne change pas, quelque soit la technologie (PostgreSQL, MySQL, MongoDB…) </a:t>
            </a:r>
          </a:p>
          <a:p>
            <a:pPr marL="285750" indent="-285750">
              <a:buFont typeface="Arial" panose="020B0604020202020204" pitchFamily="34" charset="0"/>
              <a:buChar char="•"/>
            </a:pPr>
            <a:r>
              <a:rPr lang="fr-FR" dirty="0"/>
              <a:t>Vision globale : on comprend les entités, leurs attributs, les relations et les règles métier.</a:t>
            </a:r>
          </a:p>
          <a:p>
            <a:pPr marL="285750" indent="-285750">
              <a:buFont typeface="Arial" panose="020B0604020202020204" pitchFamily="34" charset="0"/>
              <a:buChar char="•"/>
            </a:pPr>
            <a:r>
              <a:rPr lang="fr-FR" dirty="0"/>
              <a:t>Réduction des erreurs : moins de redondance, de confusion, de mauvais types, de relations manquantes.</a:t>
            </a:r>
          </a:p>
          <a:p>
            <a:pPr marL="285750" indent="-285750">
              <a:buFont typeface="Arial" panose="020B0604020202020204" pitchFamily="34" charset="0"/>
              <a:buChar char="•"/>
            </a:pPr>
            <a:r>
              <a:rPr lang="fr-FR" dirty="0"/>
              <a:t>Communication claire : tout le monde parle du même schéma (profils techniques et non-techniques)</a:t>
            </a:r>
          </a:p>
        </p:txBody>
      </p:sp>
      <p:sp>
        <p:nvSpPr>
          <p:cNvPr id="14" name="TextBox 2__text_h2__s1">
            <a:extLst>
              <a:ext uri="{FF2B5EF4-FFF2-40B4-BE49-F238E27FC236}">
                <a16:creationId xmlns:a16="http://schemas.microsoft.com/office/drawing/2014/main" id="{4D32D5A7-A392-D49E-5E0B-815FDB33DA38}"/>
              </a:ext>
            </a:extLst>
          </p:cNvPr>
          <p:cNvSpPr txBox="1"/>
          <p:nvPr/>
        </p:nvSpPr>
        <p:spPr>
          <a:xfrm>
            <a:off x="558494" y="92925"/>
            <a:ext cx="6097836" cy="656590"/>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a:t>
            </a:r>
            <a:r>
              <a:rPr lang="en-US" b="1" dirty="0">
                <a:latin typeface="Century Gothic" panose="020B0502020202020204" pitchFamily="34" charset="0"/>
              </a:rPr>
              <a:t>2</a:t>
            </a: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 – </a:t>
            </a:r>
            <a:r>
              <a:rPr lang="fr-FR" b="1" dirty="0"/>
              <a:t>Modéliser</a:t>
            </a:r>
          </a:p>
          <a:p>
            <a:pPr marL="0" marR="0" lvl="0" indent="0" algn="l"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1" i="0" u="none" strike="noStrike" kern="1200" cap="none" spc="0" normalizeH="0" baseline="0" noProof="0" dirty="0">
              <a:ln>
                <a:noFill/>
              </a:ln>
              <a:effectLst/>
              <a:uLnTx/>
              <a:uFillTx/>
              <a:latin typeface="Century Gothic" panose="020B0502020202020204" pitchFamily="34" charset="0"/>
              <a:ea typeface="+mn-ea"/>
              <a:cs typeface="+mn-cs"/>
            </a:endParaRPr>
          </a:p>
        </p:txBody>
      </p:sp>
      <p:pic>
        <p:nvPicPr>
          <p:cNvPr id="6" name="Image 5">
            <a:extLst>
              <a:ext uri="{FF2B5EF4-FFF2-40B4-BE49-F238E27FC236}">
                <a16:creationId xmlns:a16="http://schemas.microsoft.com/office/drawing/2014/main" id="{BCB2C308-A5F6-D038-70C4-03C53AF2417C}"/>
              </a:ext>
            </a:extLst>
          </p:cNvPr>
          <p:cNvPicPr>
            <a:picLocks noChangeAspect="1"/>
          </p:cNvPicPr>
          <p:nvPr/>
        </p:nvPicPr>
        <p:blipFill>
          <a:blip r:embed="rId6"/>
          <a:srcRect t="17135" r="36849"/>
          <a:stretch>
            <a:fillRect/>
          </a:stretch>
        </p:blipFill>
        <p:spPr>
          <a:xfrm>
            <a:off x="9044065" y="1187233"/>
            <a:ext cx="3147935" cy="5196001"/>
          </a:xfrm>
          <a:prstGeom prst="rect">
            <a:avLst/>
          </a:prstGeom>
        </p:spPr>
      </p:pic>
      <p:sp>
        <p:nvSpPr>
          <p:cNvPr id="16" name="ZoneTexte 15">
            <a:extLst>
              <a:ext uri="{FF2B5EF4-FFF2-40B4-BE49-F238E27FC236}">
                <a16:creationId xmlns:a16="http://schemas.microsoft.com/office/drawing/2014/main" id="{F9BDE366-77D9-76EA-5BDC-C85A981F0B73}"/>
              </a:ext>
            </a:extLst>
          </p:cNvPr>
          <p:cNvSpPr txBox="1"/>
          <p:nvPr/>
        </p:nvSpPr>
        <p:spPr>
          <a:xfrm>
            <a:off x="334823" y="3918738"/>
            <a:ext cx="6098240" cy="410369"/>
          </a:xfrm>
          <a:prstGeom prst="rect">
            <a:avLst/>
          </a:prstGeom>
          <a:solidFill>
            <a:srgbClr val="FFFFFF">
              <a:alpha val="0"/>
            </a:srgbClr>
          </a:solidFill>
        </p:spPr>
        <p:txBody>
          <a:bodyPr vert="horz" wrap="square" lIns="0" tIns="50800" rIns="118533" bIns="50800" rtlCol="0">
            <a:spAutoFit/>
          </a:bodyPr>
          <a:lstStyle>
            <a:defPPr>
              <a:defRPr lang="fr-FR"/>
            </a:defPPr>
            <a:lvl1pPr lvl="0">
              <a:buClr>
                <a:srgbClr val="0ED8B8"/>
              </a:buClr>
              <a:buSzPts val="1800"/>
              <a:defRPr sz="2000" b="1">
                <a:solidFill>
                  <a:srgbClr val="0ED8B8"/>
                </a:solidFill>
                <a:latin typeface="Century Gothic" panose="020B0502020202020204" pitchFamily="34" charset="0"/>
              </a:defRPr>
            </a:lvl1pPr>
          </a:lstStyle>
          <a:p>
            <a:r>
              <a:rPr lang="fr-FR" dirty="0"/>
              <a:t>Méthodes de modélisation existantes</a:t>
            </a:r>
          </a:p>
        </p:txBody>
      </p:sp>
      <p:sp>
        <p:nvSpPr>
          <p:cNvPr id="18" name="ZoneTexte 17">
            <a:extLst>
              <a:ext uri="{FF2B5EF4-FFF2-40B4-BE49-F238E27FC236}">
                <a16:creationId xmlns:a16="http://schemas.microsoft.com/office/drawing/2014/main" id="{3972D723-5C9A-2DE5-B138-C38E87097972}"/>
              </a:ext>
            </a:extLst>
          </p:cNvPr>
          <p:cNvSpPr txBox="1"/>
          <p:nvPr/>
        </p:nvSpPr>
        <p:spPr>
          <a:xfrm>
            <a:off x="334822" y="4348494"/>
            <a:ext cx="8540235" cy="2462213"/>
          </a:xfrm>
          <a:prstGeom prst="rect">
            <a:avLst/>
          </a:prstGeom>
          <a:noFill/>
        </p:spPr>
        <p:txBody>
          <a:bodyPr wrap="square">
            <a:spAutoFit/>
          </a:bodyPr>
          <a:lstStyle>
            <a:defPPr>
              <a:defRPr lang="fr-FR"/>
            </a:defPPr>
            <a:lvl1pPr marL="285750" indent="-285750">
              <a:buFont typeface="Arial" panose="020B0604020202020204" pitchFamily="34" charset="0"/>
              <a:buChar char="•"/>
              <a:defRPr sz="1400"/>
            </a:lvl1pPr>
          </a:lstStyle>
          <a:p>
            <a:pPr marL="0" indent="0">
              <a:buNone/>
            </a:pPr>
            <a:r>
              <a:rPr lang="fr-FR" dirty="0"/>
              <a:t>Il existe plusieurs méthodes pour structurer les données avant de construire une base.</a:t>
            </a:r>
          </a:p>
          <a:p>
            <a:pPr marL="0" indent="0">
              <a:buNone/>
            </a:pPr>
            <a:r>
              <a:rPr lang="fr-FR" dirty="0"/>
              <a:t>Elles partagent toutes le même objectif : représenter le métier avant la technique.</a:t>
            </a:r>
            <a:br>
              <a:rPr lang="fr-FR" dirty="0"/>
            </a:br>
            <a:r>
              <a:rPr lang="fr-FR" dirty="0"/>
              <a:t>Les principales approches :</a:t>
            </a:r>
          </a:p>
          <a:p>
            <a:r>
              <a:rPr lang="fr-FR" dirty="0"/>
              <a:t>Modèle Entité-Association (MEA) : représentation simple et visuelle.</a:t>
            </a:r>
          </a:p>
          <a:p>
            <a:r>
              <a:rPr lang="fr-FR" dirty="0"/>
              <a:t>Modèle Conceptuel de Données (MCD) : version plus formelle avec cardinalités.</a:t>
            </a:r>
          </a:p>
          <a:p>
            <a:r>
              <a:rPr lang="fr-FR" dirty="0"/>
              <a:t>Méthode Merise : cadre complet utilisé en France, structurant la modélisation en plusieurs niveaux (conceptuel → logique → physique).</a:t>
            </a:r>
          </a:p>
          <a:p>
            <a:r>
              <a:rPr lang="fr-FR" dirty="0"/>
              <a:t>UML (diagrammes de classes) : utilisé surtout en développement orienté objet, mais applicable à la modélisation des données.</a:t>
            </a:r>
          </a:p>
          <a:p>
            <a:r>
              <a:rPr lang="fr-FR" dirty="0"/>
              <a:t>Modélisation orientée documents : utilisée pour les bases NoSQL (MongoDB), centrée sur les objets et leurs structures imbriquées.</a:t>
            </a:r>
          </a:p>
        </p:txBody>
      </p:sp>
    </p:spTree>
    <p:extLst>
      <p:ext uri="{BB962C8B-B14F-4D97-AF65-F5344CB8AC3E}">
        <p14:creationId xmlns:p14="http://schemas.microsoft.com/office/powerpoint/2010/main" val="361372285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7507E-8861-7F6C-0EAD-BA6A626FAAD0}"/>
            </a:ext>
          </a:extLst>
        </p:cNvPr>
        <p:cNvGrpSpPr/>
        <p:nvPr/>
      </p:nvGrpSpPr>
      <p:grpSpPr>
        <a:xfrm>
          <a:off x="0" y="0"/>
          <a:ext cx="0" cy="0"/>
          <a:chOff x="0" y="0"/>
          <a:chExt cx="0" cy="0"/>
        </a:xfrm>
      </p:grpSpPr>
      <p:pic>
        <p:nvPicPr>
          <p:cNvPr id="7" name="Image 6" descr="Une image contenant intérieur&#10;&#10;Description générée automatiquement">
            <a:extLst>
              <a:ext uri="{FF2B5EF4-FFF2-40B4-BE49-F238E27FC236}">
                <a16:creationId xmlns:a16="http://schemas.microsoft.com/office/drawing/2014/main" id="{8C23F07B-E8FF-AC3B-A3C6-094968A7B9A7}"/>
              </a:ext>
            </a:extLst>
          </p:cNvPr>
          <p:cNvPicPr>
            <a:picLocks noChangeAspect="1"/>
          </p:cNvPicPr>
          <p:nvPr/>
        </p:nvPicPr>
        <p:blipFill rotWithShape="1">
          <a:blip r:embed="rId3" cstate="print">
            <a:alphaModFix amt="70000"/>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a:ext>
            </a:extLst>
          </a:blip>
          <a:srcRect t="-190"/>
          <a:stretch/>
        </p:blipFill>
        <p:spPr>
          <a:xfrm>
            <a:off x="9044066" y="1138475"/>
            <a:ext cx="3147935" cy="5225996"/>
          </a:xfrm>
          <a:prstGeom prst="rect">
            <a:avLst/>
          </a:prstGeom>
        </p:spPr>
      </p:pic>
      <p:sp>
        <p:nvSpPr>
          <p:cNvPr id="78" name="Freeform: Shape 40">
            <a:extLst>
              <a:ext uri="{FF2B5EF4-FFF2-40B4-BE49-F238E27FC236}">
                <a16:creationId xmlns:a16="http://schemas.microsoft.com/office/drawing/2014/main" id="{948896C5-A550-EADD-B2AD-E614E170B510}"/>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271C18BC-2819-AE5E-C57F-DC2C76B102A3}"/>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74114E91-7451-43A4-6593-F27548E2CA3F}"/>
              </a:ext>
            </a:extLst>
          </p:cNvPr>
          <p:cNvSpPr txBox="1">
            <a:spLocks/>
          </p:cNvSpPr>
          <p:nvPr/>
        </p:nvSpPr>
        <p:spPr>
          <a:xfrm>
            <a:off x="334829" y="527474"/>
            <a:ext cx="10943727"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dirty="0">
                <a:solidFill>
                  <a:schemeClr val="bg1"/>
                </a:solidFill>
              </a:rPr>
              <a:t>MCD : entités, attributs, relations, cardinalités (1/2)</a:t>
            </a:r>
            <a:endParaRPr lang="en-US" spc="-200" dirty="0">
              <a:solidFill>
                <a:schemeClr val="bg1"/>
              </a:solidFill>
            </a:endParaRPr>
          </a:p>
        </p:txBody>
      </p:sp>
      <p:sp>
        <p:nvSpPr>
          <p:cNvPr id="79" name="slideNumber__text_footer__s1">
            <a:extLst>
              <a:ext uri="{FF2B5EF4-FFF2-40B4-BE49-F238E27FC236}">
                <a16:creationId xmlns:a16="http://schemas.microsoft.com/office/drawing/2014/main" id="{7C26A3D0-1A29-7C6D-FCE8-087CF0581586}"/>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13</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33" name="TextBox 27__text_h2__s1">
            <a:extLst>
              <a:ext uri="{FF2B5EF4-FFF2-40B4-BE49-F238E27FC236}">
                <a16:creationId xmlns:a16="http://schemas.microsoft.com/office/drawing/2014/main" id="{417951FF-6466-19DB-6FE2-2802107D28BB}"/>
              </a:ext>
            </a:extLst>
          </p:cNvPr>
          <p:cNvSpPr txBox="1"/>
          <p:nvPr/>
        </p:nvSpPr>
        <p:spPr>
          <a:xfrm>
            <a:off x="334829" y="1309733"/>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Concept clé</a:t>
            </a:r>
            <a:r>
              <a:rPr lang="en-US" sz="2000" b="1" dirty="0">
                <a:solidFill>
                  <a:srgbClr val="0ED8B8"/>
                </a:solidFill>
                <a:latin typeface="Century Gothic" panose="020B0502020202020204" pitchFamily="34" charset="0"/>
              </a:rPr>
              <a:t> </a:t>
            </a:r>
          </a:p>
        </p:txBody>
      </p:sp>
      <p:pic>
        <p:nvPicPr>
          <p:cNvPr id="1028" name="Picture 4" descr="Marin Vogler - Co-fondateur Coda / X-HEC Entrepreneurs | LinkedIn">
            <a:extLst>
              <a:ext uri="{FF2B5EF4-FFF2-40B4-BE49-F238E27FC236}">
                <a16:creationId xmlns:a16="http://schemas.microsoft.com/office/drawing/2014/main" id="{7CC2E92F-D613-7890-A32C-E248D03778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2__text_h2__s1">
            <a:extLst>
              <a:ext uri="{FF2B5EF4-FFF2-40B4-BE49-F238E27FC236}">
                <a16:creationId xmlns:a16="http://schemas.microsoft.com/office/drawing/2014/main" id="{96D2DEF1-6D72-763F-7CAB-096BCB5D9AA8}"/>
              </a:ext>
            </a:extLst>
          </p:cNvPr>
          <p:cNvSpPr txBox="1"/>
          <p:nvPr/>
        </p:nvSpPr>
        <p:spPr>
          <a:xfrm>
            <a:off x="558494" y="92925"/>
            <a:ext cx="6097836" cy="656590"/>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a:t>
            </a:r>
            <a:r>
              <a:rPr lang="en-US" b="1" dirty="0">
                <a:latin typeface="Century Gothic" panose="020B0502020202020204" pitchFamily="34" charset="0"/>
              </a:rPr>
              <a:t>2</a:t>
            </a: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 – </a:t>
            </a:r>
            <a:r>
              <a:rPr lang="fr-FR" b="1" dirty="0"/>
              <a:t>Modéliser</a:t>
            </a:r>
          </a:p>
          <a:p>
            <a:pPr marL="0" marR="0" lvl="0" indent="0" algn="l"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1" i="0" u="none" strike="noStrike" kern="1200" cap="none" spc="0" normalizeH="0" baseline="0" noProof="0" dirty="0">
              <a:ln>
                <a:noFill/>
              </a:ln>
              <a:effectLst/>
              <a:uLnTx/>
              <a:uFillTx/>
              <a:latin typeface="Century Gothic" panose="020B0502020202020204" pitchFamily="34" charset="0"/>
              <a:ea typeface="+mn-ea"/>
              <a:cs typeface="+mn-cs"/>
            </a:endParaRPr>
          </a:p>
        </p:txBody>
      </p:sp>
      <p:pic>
        <p:nvPicPr>
          <p:cNvPr id="6" name="Image 5">
            <a:extLst>
              <a:ext uri="{FF2B5EF4-FFF2-40B4-BE49-F238E27FC236}">
                <a16:creationId xmlns:a16="http://schemas.microsoft.com/office/drawing/2014/main" id="{7A516FDE-1C14-EDD3-1CBF-DEBC138E972C}"/>
              </a:ext>
            </a:extLst>
          </p:cNvPr>
          <p:cNvPicPr>
            <a:picLocks noChangeAspect="1"/>
          </p:cNvPicPr>
          <p:nvPr/>
        </p:nvPicPr>
        <p:blipFill>
          <a:blip r:embed="rId6"/>
          <a:srcRect t="17135" r="36849"/>
          <a:stretch>
            <a:fillRect/>
          </a:stretch>
        </p:blipFill>
        <p:spPr>
          <a:xfrm>
            <a:off x="9044065" y="1187233"/>
            <a:ext cx="3147935" cy="5196001"/>
          </a:xfrm>
          <a:prstGeom prst="rect">
            <a:avLst/>
          </a:prstGeom>
        </p:spPr>
      </p:pic>
      <p:sp>
        <p:nvSpPr>
          <p:cNvPr id="5" name="ZoneTexte 4">
            <a:extLst>
              <a:ext uri="{FF2B5EF4-FFF2-40B4-BE49-F238E27FC236}">
                <a16:creationId xmlns:a16="http://schemas.microsoft.com/office/drawing/2014/main" id="{A6DC8956-75F1-D78B-6D35-1B2A27FF3201}"/>
              </a:ext>
            </a:extLst>
          </p:cNvPr>
          <p:cNvSpPr txBox="1"/>
          <p:nvPr/>
        </p:nvSpPr>
        <p:spPr>
          <a:xfrm>
            <a:off x="334829" y="1769074"/>
            <a:ext cx="8580571" cy="1384995"/>
          </a:xfrm>
          <a:prstGeom prst="rect">
            <a:avLst/>
          </a:prstGeom>
          <a:noFill/>
        </p:spPr>
        <p:txBody>
          <a:bodyPr wrap="square">
            <a:spAutoFit/>
          </a:bodyPr>
          <a:lstStyle/>
          <a:p>
            <a:pPr>
              <a:buNone/>
            </a:pPr>
            <a:r>
              <a:rPr lang="fr-FR" sz="1400" dirty="0"/>
              <a:t>Le MCD est le schéma qui décrit précisément le </a:t>
            </a:r>
            <a:r>
              <a:rPr lang="fr-FR" sz="1400" b="1" dirty="0"/>
              <a:t>métier</a:t>
            </a:r>
            <a:r>
              <a:rPr lang="fr-FR" sz="1400" dirty="0"/>
              <a:t> avant d’écrire du SQL.</a:t>
            </a:r>
            <a:br>
              <a:rPr lang="fr-FR" sz="1400" dirty="0"/>
            </a:br>
            <a:r>
              <a:rPr lang="fr-FR" sz="1400" dirty="0"/>
              <a:t>Il définit :</a:t>
            </a:r>
          </a:p>
          <a:p>
            <a:pPr marL="285750" indent="-285750">
              <a:buFont typeface="Arial" panose="020B0604020202020204" pitchFamily="34" charset="0"/>
              <a:buChar char="•"/>
            </a:pPr>
            <a:r>
              <a:rPr lang="fr-FR" sz="1400" dirty="0"/>
              <a:t>es entités,</a:t>
            </a:r>
          </a:p>
          <a:p>
            <a:pPr marL="285750" indent="-285750">
              <a:buFont typeface="Arial" panose="020B0604020202020204" pitchFamily="34" charset="0"/>
              <a:buChar char="•"/>
            </a:pPr>
            <a:r>
              <a:rPr lang="fr-FR" sz="1400" dirty="0"/>
              <a:t>leurs attributs,</a:t>
            </a:r>
          </a:p>
          <a:p>
            <a:pPr marL="285750" indent="-285750">
              <a:buFont typeface="Arial" panose="020B0604020202020204" pitchFamily="34" charset="0"/>
              <a:buChar char="•"/>
            </a:pPr>
            <a:r>
              <a:rPr lang="fr-FR" sz="1400" dirty="0"/>
              <a:t>les relations,</a:t>
            </a:r>
          </a:p>
          <a:p>
            <a:pPr marL="285750" indent="-285750">
              <a:buFont typeface="Arial" panose="020B0604020202020204" pitchFamily="34" charset="0"/>
              <a:buChar char="•"/>
            </a:pPr>
            <a:r>
              <a:rPr lang="fr-FR" sz="1400" dirty="0"/>
              <a:t>les cardinalités (0..1, 1..N, N..N).</a:t>
            </a:r>
          </a:p>
        </p:txBody>
      </p:sp>
      <p:sp>
        <p:nvSpPr>
          <p:cNvPr id="8" name="TextBox 27__text_h2__s1">
            <a:extLst>
              <a:ext uri="{FF2B5EF4-FFF2-40B4-BE49-F238E27FC236}">
                <a16:creationId xmlns:a16="http://schemas.microsoft.com/office/drawing/2014/main" id="{ECCEDD9F-CF78-0387-1844-F70A00EDB159}"/>
              </a:ext>
            </a:extLst>
          </p:cNvPr>
          <p:cNvSpPr txBox="1"/>
          <p:nvPr/>
        </p:nvSpPr>
        <p:spPr>
          <a:xfrm>
            <a:off x="334829" y="3198825"/>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Notion à retenir</a:t>
            </a:r>
            <a:endParaRPr lang="en-US" sz="2000" b="1" dirty="0">
              <a:solidFill>
                <a:srgbClr val="0ED8B8"/>
              </a:solidFill>
              <a:latin typeface="Century Gothic" panose="020B0502020202020204" pitchFamily="34" charset="0"/>
            </a:endParaRPr>
          </a:p>
        </p:txBody>
      </p:sp>
      <p:sp>
        <p:nvSpPr>
          <p:cNvPr id="10" name="ZoneTexte 9">
            <a:extLst>
              <a:ext uri="{FF2B5EF4-FFF2-40B4-BE49-F238E27FC236}">
                <a16:creationId xmlns:a16="http://schemas.microsoft.com/office/drawing/2014/main" id="{CCFEAFE1-0579-A77E-A802-2FADFB7B5F9D}"/>
              </a:ext>
            </a:extLst>
          </p:cNvPr>
          <p:cNvSpPr txBox="1"/>
          <p:nvPr/>
        </p:nvSpPr>
        <p:spPr>
          <a:xfrm>
            <a:off x="334829" y="3744704"/>
            <a:ext cx="6098240" cy="1600438"/>
          </a:xfrm>
          <a:prstGeom prst="rect">
            <a:avLst/>
          </a:prstGeom>
          <a:noFill/>
        </p:spPr>
        <p:txBody>
          <a:bodyPr wrap="square">
            <a:spAutoFit/>
          </a:bodyPr>
          <a:lstStyle>
            <a:defPPr>
              <a:defRPr lang="fr-FR"/>
            </a:defPPr>
            <a:lvl1pPr>
              <a:buNone/>
              <a:defRPr sz="1400"/>
            </a:lvl1pPr>
          </a:lstStyle>
          <a:p>
            <a:r>
              <a:rPr lang="fr-FR" dirty="0"/>
              <a:t>Entité = objet métier (Élève, Cours, Professeur)</a:t>
            </a:r>
          </a:p>
          <a:p>
            <a:r>
              <a:rPr lang="fr-FR" dirty="0"/>
              <a:t>Attribut = information portée par l’entité (nom, email…)</a:t>
            </a:r>
          </a:p>
          <a:p>
            <a:r>
              <a:rPr lang="fr-FR" dirty="0"/>
              <a:t>Cardinalité = combien de fois une entité peut être liée à une autre</a:t>
            </a:r>
            <a:br>
              <a:rPr lang="fr-FR" dirty="0"/>
            </a:br>
            <a:r>
              <a:rPr lang="fr-FR" dirty="0"/>
              <a:t>• 1..1</a:t>
            </a:r>
            <a:br>
              <a:rPr lang="fr-FR" dirty="0"/>
            </a:br>
            <a:r>
              <a:rPr lang="fr-FR" dirty="0"/>
              <a:t>• 1..N</a:t>
            </a:r>
            <a:br>
              <a:rPr lang="fr-FR" dirty="0"/>
            </a:br>
            <a:r>
              <a:rPr lang="fr-FR" dirty="0"/>
              <a:t>• 0..N</a:t>
            </a:r>
            <a:br>
              <a:rPr lang="fr-FR" dirty="0"/>
            </a:br>
            <a:r>
              <a:rPr lang="fr-FR" dirty="0"/>
              <a:t>• N..N</a:t>
            </a:r>
          </a:p>
        </p:txBody>
      </p:sp>
    </p:spTree>
    <p:extLst>
      <p:ext uri="{BB962C8B-B14F-4D97-AF65-F5344CB8AC3E}">
        <p14:creationId xmlns:p14="http://schemas.microsoft.com/office/powerpoint/2010/main" val="303855507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2DB76-1B86-58B8-EEDF-169BB59D01E5}"/>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105D4E71-A953-2587-339E-F2817773B99E}"/>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3ED6655C-8DA4-36B5-BF84-9887C2EAD654}"/>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7D883ED0-450C-C04F-6AC3-373266BDD709}"/>
              </a:ext>
            </a:extLst>
          </p:cNvPr>
          <p:cNvSpPr txBox="1">
            <a:spLocks/>
          </p:cNvSpPr>
          <p:nvPr/>
        </p:nvSpPr>
        <p:spPr>
          <a:xfrm>
            <a:off x="334829" y="527474"/>
            <a:ext cx="10943727"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dirty="0">
                <a:solidFill>
                  <a:schemeClr val="bg1"/>
                </a:solidFill>
              </a:rPr>
              <a:t>MCD : entités, attributs, relations, cardinalités (2/2)</a:t>
            </a:r>
            <a:endParaRPr lang="en-US" spc="-200" dirty="0">
              <a:solidFill>
                <a:schemeClr val="bg1"/>
              </a:solidFill>
            </a:endParaRPr>
          </a:p>
        </p:txBody>
      </p:sp>
      <p:sp>
        <p:nvSpPr>
          <p:cNvPr id="79" name="slideNumber__text_footer__s1">
            <a:extLst>
              <a:ext uri="{FF2B5EF4-FFF2-40B4-BE49-F238E27FC236}">
                <a16:creationId xmlns:a16="http://schemas.microsoft.com/office/drawing/2014/main" id="{5C3622B3-BF0D-A3CE-D6A9-28075698BC4B}"/>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14</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14" name="TextBox 2__text_h2__s1">
            <a:extLst>
              <a:ext uri="{FF2B5EF4-FFF2-40B4-BE49-F238E27FC236}">
                <a16:creationId xmlns:a16="http://schemas.microsoft.com/office/drawing/2014/main" id="{D6875E64-B327-1698-9605-9B99F25241A5}"/>
              </a:ext>
            </a:extLst>
          </p:cNvPr>
          <p:cNvSpPr txBox="1"/>
          <p:nvPr/>
        </p:nvSpPr>
        <p:spPr>
          <a:xfrm>
            <a:off x="558494" y="92925"/>
            <a:ext cx="6097836" cy="656590"/>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a:t>
            </a:r>
            <a:r>
              <a:rPr lang="en-US" b="1" dirty="0">
                <a:latin typeface="Century Gothic" panose="020B0502020202020204" pitchFamily="34" charset="0"/>
              </a:rPr>
              <a:t>2</a:t>
            </a: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 – </a:t>
            </a:r>
            <a:r>
              <a:rPr lang="fr-FR" b="1" dirty="0"/>
              <a:t>Modéliser</a:t>
            </a:r>
          </a:p>
          <a:p>
            <a:pPr marL="0" marR="0" lvl="0" indent="0" algn="l"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1" i="0" u="none" strike="noStrike" kern="1200" cap="none" spc="0" normalizeH="0" baseline="0" noProof="0" dirty="0">
              <a:ln>
                <a:noFill/>
              </a:ln>
              <a:effectLst/>
              <a:uLnTx/>
              <a:uFillTx/>
              <a:latin typeface="Century Gothic" panose="020B0502020202020204" pitchFamily="34" charset="0"/>
              <a:ea typeface="+mn-ea"/>
              <a:cs typeface="+mn-cs"/>
            </a:endParaRPr>
          </a:p>
        </p:txBody>
      </p:sp>
      <p:pic>
        <p:nvPicPr>
          <p:cNvPr id="2" name="Image 1">
            <a:extLst>
              <a:ext uri="{FF2B5EF4-FFF2-40B4-BE49-F238E27FC236}">
                <a16:creationId xmlns:a16="http://schemas.microsoft.com/office/drawing/2014/main" id="{35DD47BA-3A7B-722C-A8B3-7BC570AB5877}"/>
              </a:ext>
            </a:extLst>
          </p:cNvPr>
          <p:cNvPicPr>
            <a:picLocks noChangeAspect="1"/>
          </p:cNvPicPr>
          <p:nvPr/>
        </p:nvPicPr>
        <p:blipFill>
          <a:blip r:embed="rId3"/>
          <a:stretch>
            <a:fillRect/>
          </a:stretch>
        </p:blipFill>
        <p:spPr>
          <a:xfrm>
            <a:off x="531708" y="1258994"/>
            <a:ext cx="4335429" cy="5249639"/>
          </a:xfrm>
          <a:prstGeom prst="rect">
            <a:avLst/>
          </a:prstGeom>
        </p:spPr>
      </p:pic>
      <p:graphicFrame>
        <p:nvGraphicFramePr>
          <p:cNvPr id="3" name="Tableau 2">
            <a:extLst>
              <a:ext uri="{FF2B5EF4-FFF2-40B4-BE49-F238E27FC236}">
                <a16:creationId xmlns:a16="http://schemas.microsoft.com/office/drawing/2014/main" id="{3093C1E5-F7C2-E5BD-07DD-77330F4334C6}"/>
              </a:ext>
            </a:extLst>
          </p:cNvPr>
          <p:cNvGraphicFramePr>
            <a:graphicFrameLocks noGrp="1"/>
          </p:cNvGraphicFramePr>
          <p:nvPr>
            <p:extLst>
              <p:ext uri="{D42A27DB-BD31-4B8C-83A1-F6EECF244321}">
                <p14:modId xmlns:p14="http://schemas.microsoft.com/office/powerpoint/2010/main" val="2177706827"/>
              </p:ext>
            </p:extLst>
          </p:nvPr>
        </p:nvGraphicFramePr>
        <p:xfrm>
          <a:off x="5635320" y="1243350"/>
          <a:ext cx="6255048" cy="2871760"/>
        </p:xfrm>
        <a:graphic>
          <a:graphicData uri="http://schemas.openxmlformats.org/drawingml/2006/table">
            <a:tbl>
              <a:tblPr>
                <a:tableStyleId>{5940675A-B579-460E-94D1-54222C63F5DA}</a:tableStyleId>
              </a:tblPr>
              <a:tblGrid>
                <a:gridCol w="1563762">
                  <a:extLst>
                    <a:ext uri="{9D8B030D-6E8A-4147-A177-3AD203B41FA5}">
                      <a16:colId xmlns:a16="http://schemas.microsoft.com/office/drawing/2014/main" val="1088767144"/>
                    </a:ext>
                  </a:extLst>
                </a:gridCol>
                <a:gridCol w="1563762">
                  <a:extLst>
                    <a:ext uri="{9D8B030D-6E8A-4147-A177-3AD203B41FA5}">
                      <a16:colId xmlns:a16="http://schemas.microsoft.com/office/drawing/2014/main" val="1179675681"/>
                    </a:ext>
                  </a:extLst>
                </a:gridCol>
                <a:gridCol w="1563762">
                  <a:extLst>
                    <a:ext uri="{9D8B030D-6E8A-4147-A177-3AD203B41FA5}">
                      <a16:colId xmlns:a16="http://schemas.microsoft.com/office/drawing/2014/main" val="1959703878"/>
                    </a:ext>
                  </a:extLst>
                </a:gridCol>
                <a:gridCol w="1563762">
                  <a:extLst>
                    <a:ext uri="{9D8B030D-6E8A-4147-A177-3AD203B41FA5}">
                      <a16:colId xmlns:a16="http://schemas.microsoft.com/office/drawing/2014/main" val="2959840935"/>
                    </a:ext>
                  </a:extLst>
                </a:gridCol>
              </a:tblGrid>
              <a:tr h="213461">
                <a:tc>
                  <a:txBody>
                    <a:bodyPr/>
                    <a:lstStyle/>
                    <a:p>
                      <a:pPr>
                        <a:buNone/>
                      </a:pPr>
                      <a:r>
                        <a:rPr lang="fr-FR" sz="1000" dirty="0"/>
                        <a:t>Relation</a:t>
                      </a:r>
                    </a:p>
                  </a:txBody>
                  <a:tcPr marL="83680" marR="83680" marT="41840" marB="41840" anchor="ctr"/>
                </a:tc>
                <a:tc>
                  <a:txBody>
                    <a:bodyPr/>
                    <a:lstStyle/>
                    <a:p>
                      <a:pPr>
                        <a:buNone/>
                      </a:pPr>
                      <a:r>
                        <a:rPr lang="fr-FR" sz="1000"/>
                        <a:t>Cardinalité</a:t>
                      </a:r>
                    </a:p>
                  </a:txBody>
                  <a:tcPr marL="83680" marR="83680" marT="41840" marB="41840" anchor="ctr"/>
                </a:tc>
                <a:tc>
                  <a:txBody>
                    <a:bodyPr/>
                    <a:lstStyle/>
                    <a:p>
                      <a:pPr>
                        <a:buNone/>
                      </a:pPr>
                      <a:r>
                        <a:rPr lang="fr-FR" sz="1000"/>
                        <a:t>Verbe</a:t>
                      </a:r>
                    </a:p>
                  </a:txBody>
                  <a:tcPr marL="83680" marR="83680" marT="41840" marB="41840" anchor="ctr"/>
                </a:tc>
                <a:tc>
                  <a:txBody>
                    <a:bodyPr/>
                    <a:lstStyle/>
                    <a:p>
                      <a:pPr>
                        <a:buNone/>
                      </a:pPr>
                      <a:r>
                        <a:rPr lang="fr-FR" sz="1000"/>
                        <a:t>Lecture</a:t>
                      </a:r>
                    </a:p>
                  </a:txBody>
                  <a:tcPr marL="83680" marR="83680" marT="41840" marB="41840" anchor="ctr"/>
                </a:tc>
                <a:extLst>
                  <a:ext uri="{0D108BD9-81ED-4DB2-BD59-A6C34878D82A}">
                    <a16:rowId xmlns:a16="http://schemas.microsoft.com/office/drawing/2014/main" val="2535564543"/>
                  </a:ext>
                </a:extLst>
              </a:tr>
              <a:tr h="489059">
                <a:tc>
                  <a:txBody>
                    <a:bodyPr/>
                    <a:lstStyle/>
                    <a:p>
                      <a:pPr>
                        <a:buNone/>
                      </a:pPr>
                      <a:r>
                        <a:rPr lang="fr-FR" sz="1000"/>
                        <a:t>Établissement → Étudiant</a:t>
                      </a:r>
                    </a:p>
                  </a:txBody>
                  <a:tcPr marL="83680" marR="83680" marT="41840" marB="41840" anchor="ctr"/>
                </a:tc>
                <a:tc>
                  <a:txBody>
                    <a:bodyPr/>
                    <a:lstStyle/>
                    <a:p>
                      <a:pPr>
                        <a:buNone/>
                      </a:pPr>
                      <a:r>
                        <a:rPr lang="fr-FR" sz="1000"/>
                        <a:t>1..N</a:t>
                      </a:r>
                    </a:p>
                  </a:txBody>
                  <a:tcPr marL="83680" marR="83680" marT="41840" marB="41840" anchor="ctr"/>
                </a:tc>
                <a:tc>
                  <a:txBody>
                    <a:bodyPr/>
                    <a:lstStyle/>
                    <a:p>
                      <a:pPr>
                        <a:buNone/>
                      </a:pPr>
                      <a:r>
                        <a:rPr lang="fr-FR" sz="1000"/>
                        <a:t>accueille</a:t>
                      </a:r>
                    </a:p>
                  </a:txBody>
                  <a:tcPr marL="83680" marR="83680" marT="41840" marB="41840" anchor="ctr"/>
                </a:tc>
                <a:tc>
                  <a:txBody>
                    <a:bodyPr/>
                    <a:lstStyle/>
                    <a:p>
                      <a:pPr>
                        <a:buNone/>
                      </a:pPr>
                      <a:r>
                        <a:rPr lang="fr-FR" sz="1000"/>
                        <a:t>Un établissement accueille plusieurs étudiants</a:t>
                      </a:r>
                    </a:p>
                  </a:txBody>
                  <a:tcPr marL="83680" marR="83680" marT="41840" marB="41840" anchor="ctr"/>
                </a:tc>
                <a:extLst>
                  <a:ext uri="{0D108BD9-81ED-4DB2-BD59-A6C34878D82A}">
                    <a16:rowId xmlns:a16="http://schemas.microsoft.com/office/drawing/2014/main" val="86249084"/>
                  </a:ext>
                </a:extLst>
              </a:tr>
              <a:tr h="489059">
                <a:tc>
                  <a:txBody>
                    <a:bodyPr/>
                    <a:lstStyle/>
                    <a:p>
                      <a:pPr>
                        <a:buNone/>
                      </a:pPr>
                      <a:r>
                        <a:rPr lang="fr-FR" sz="1000"/>
                        <a:t>Étudiant → Établissement</a:t>
                      </a:r>
                    </a:p>
                  </a:txBody>
                  <a:tcPr marL="83680" marR="83680" marT="41840" marB="41840" anchor="ctr"/>
                </a:tc>
                <a:tc>
                  <a:txBody>
                    <a:bodyPr/>
                    <a:lstStyle/>
                    <a:p>
                      <a:pPr>
                        <a:buNone/>
                      </a:pPr>
                      <a:r>
                        <a:rPr lang="fr-FR" sz="1000"/>
                        <a:t>N..1</a:t>
                      </a:r>
                    </a:p>
                  </a:txBody>
                  <a:tcPr marL="83680" marR="83680" marT="41840" marB="41840" anchor="ctr"/>
                </a:tc>
                <a:tc>
                  <a:txBody>
                    <a:bodyPr/>
                    <a:lstStyle/>
                    <a:p>
                      <a:pPr>
                        <a:buNone/>
                      </a:pPr>
                      <a:r>
                        <a:rPr lang="fr-FR" sz="1000"/>
                        <a:t>est rattaché à</a:t>
                      </a:r>
                    </a:p>
                  </a:txBody>
                  <a:tcPr marL="83680" marR="83680" marT="41840" marB="41840" anchor="ctr"/>
                </a:tc>
                <a:tc>
                  <a:txBody>
                    <a:bodyPr/>
                    <a:lstStyle/>
                    <a:p>
                      <a:pPr>
                        <a:buNone/>
                      </a:pPr>
                      <a:r>
                        <a:rPr lang="fr-FR" sz="1000"/>
                        <a:t>Chaque étudiant est rattaché à un seul établissement</a:t>
                      </a:r>
                    </a:p>
                  </a:txBody>
                  <a:tcPr marL="83680" marR="83680" marT="41840" marB="41840" anchor="ctr"/>
                </a:tc>
                <a:extLst>
                  <a:ext uri="{0D108BD9-81ED-4DB2-BD59-A6C34878D82A}">
                    <a16:rowId xmlns:a16="http://schemas.microsoft.com/office/drawing/2014/main" val="2336161956"/>
                  </a:ext>
                </a:extLst>
              </a:tr>
              <a:tr h="351260">
                <a:tc>
                  <a:txBody>
                    <a:bodyPr/>
                    <a:lstStyle/>
                    <a:p>
                      <a:pPr>
                        <a:buNone/>
                      </a:pPr>
                      <a:r>
                        <a:rPr lang="fr-FR" sz="1000"/>
                        <a:t>Étudiant → Cours (via Inscription)</a:t>
                      </a:r>
                    </a:p>
                  </a:txBody>
                  <a:tcPr marL="83680" marR="83680" marT="41840" marB="41840" anchor="ctr"/>
                </a:tc>
                <a:tc>
                  <a:txBody>
                    <a:bodyPr/>
                    <a:lstStyle/>
                    <a:p>
                      <a:pPr>
                        <a:buNone/>
                      </a:pPr>
                      <a:r>
                        <a:rPr lang="fr-FR" sz="1000" dirty="0"/>
                        <a:t>N..N</a:t>
                      </a:r>
                    </a:p>
                  </a:txBody>
                  <a:tcPr marL="83680" marR="83680" marT="41840" marB="41840" anchor="ctr"/>
                </a:tc>
                <a:tc>
                  <a:txBody>
                    <a:bodyPr/>
                    <a:lstStyle/>
                    <a:p>
                      <a:pPr>
                        <a:buNone/>
                      </a:pPr>
                      <a:r>
                        <a:rPr lang="fr-FR" sz="1000"/>
                        <a:t>s’inscrit à</a:t>
                      </a:r>
                    </a:p>
                  </a:txBody>
                  <a:tcPr marL="83680" marR="83680" marT="41840" marB="41840" anchor="ctr"/>
                </a:tc>
                <a:tc>
                  <a:txBody>
                    <a:bodyPr/>
                    <a:lstStyle/>
                    <a:p>
                      <a:pPr>
                        <a:buNone/>
                      </a:pPr>
                      <a:r>
                        <a:rPr lang="fr-FR" sz="1000"/>
                        <a:t>Un étudiant s’inscrit à plusieurs cours</a:t>
                      </a:r>
                    </a:p>
                  </a:txBody>
                  <a:tcPr marL="83680" marR="83680" marT="41840" marB="41840" anchor="ctr"/>
                </a:tc>
                <a:extLst>
                  <a:ext uri="{0D108BD9-81ED-4DB2-BD59-A6C34878D82A}">
                    <a16:rowId xmlns:a16="http://schemas.microsoft.com/office/drawing/2014/main" val="2852331494"/>
                  </a:ext>
                </a:extLst>
              </a:tr>
              <a:tr h="351260">
                <a:tc>
                  <a:txBody>
                    <a:bodyPr/>
                    <a:lstStyle/>
                    <a:p>
                      <a:pPr>
                        <a:buNone/>
                      </a:pPr>
                      <a:r>
                        <a:rPr lang="fr-FR" sz="1000"/>
                        <a:t>Cours → Étudiant (via Inscription)</a:t>
                      </a:r>
                    </a:p>
                  </a:txBody>
                  <a:tcPr marL="83680" marR="83680" marT="41840" marB="41840" anchor="ctr"/>
                </a:tc>
                <a:tc>
                  <a:txBody>
                    <a:bodyPr/>
                    <a:lstStyle/>
                    <a:p>
                      <a:pPr>
                        <a:buNone/>
                      </a:pPr>
                      <a:r>
                        <a:rPr lang="fr-FR" sz="1000"/>
                        <a:t>N..N</a:t>
                      </a:r>
                    </a:p>
                  </a:txBody>
                  <a:tcPr marL="83680" marR="83680" marT="41840" marB="41840" anchor="ctr"/>
                </a:tc>
                <a:tc>
                  <a:txBody>
                    <a:bodyPr/>
                    <a:lstStyle/>
                    <a:p>
                      <a:pPr>
                        <a:buNone/>
                      </a:pPr>
                      <a:r>
                        <a:rPr lang="fr-FR" sz="1000"/>
                        <a:t>est suivi par</a:t>
                      </a:r>
                    </a:p>
                  </a:txBody>
                  <a:tcPr marL="83680" marR="83680" marT="41840" marB="41840" anchor="ctr"/>
                </a:tc>
                <a:tc>
                  <a:txBody>
                    <a:bodyPr/>
                    <a:lstStyle/>
                    <a:p>
                      <a:pPr>
                        <a:buNone/>
                      </a:pPr>
                      <a:r>
                        <a:rPr lang="fr-FR" sz="1000"/>
                        <a:t>Un cours est suivi par plusieurs étudiants</a:t>
                      </a:r>
                    </a:p>
                  </a:txBody>
                  <a:tcPr marL="83680" marR="83680" marT="41840" marB="41840" anchor="ctr"/>
                </a:tc>
                <a:extLst>
                  <a:ext uri="{0D108BD9-81ED-4DB2-BD59-A6C34878D82A}">
                    <a16:rowId xmlns:a16="http://schemas.microsoft.com/office/drawing/2014/main" val="3733657792"/>
                  </a:ext>
                </a:extLst>
              </a:tr>
              <a:tr h="351260">
                <a:tc>
                  <a:txBody>
                    <a:bodyPr/>
                    <a:lstStyle/>
                    <a:p>
                      <a:pPr>
                        <a:buNone/>
                      </a:pPr>
                      <a:r>
                        <a:rPr lang="fr-FR" sz="1000"/>
                        <a:t>Étudiant → Note</a:t>
                      </a:r>
                    </a:p>
                  </a:txBody>
                  <a:tcPr marL="83680" marR="83680" marT="41840" marB="41840" anchor="ctr"/>
                </a:tc>
                <a:tc>
                  <a:txBody>
                    <a:bodyPr/>
                    <a:lstStyle/>
                    <a:p>
                      <a:pPr>
                        <a:buNone/>
                      </a:pPr>
                      <a:r>
                        <a:rPr lang="fr-FR" sz="1000"/>
                        <a:t>0..N ou 1..N</a:t>
                      </a:r>
                    </a:p>
                  </a:txBody>
                  <a:tcPr marL="83680" marR="83680" marT="41840" marB="41840" anchor="ctr"/>
                </a:tc>
                <a:tc>
                  <a:txBody>
                    <a:bodyPr/>
                    <a:lstStyle/>
                    <a:p>
                      <a:pPr>
                        <a:buNone/>
                      </a:pPr>
                      <a:r>
                        <a:rPr lang="fr-FR" sz="1000"/>
                        <a:t>obtient</a:t>
                      </a:r>
                    </a:p>
                  </a:txBody>
                  <a:tcPr marL="83680" marR="83680" marT="41840" marB="41840" anchor="ctr"/>
                </a:tc>
                <a:tc>
                  <a:txBody>
                    <a:bodyPr/>
                    <a:lstStyle/>
                    <a:p>
                      <a:pPr>
                        <a:buNone/>
                      </a:pPr>
                      <a:r>
                        <a:rPr lang="fr-FR" sz="1000"/>
                        <a:t>Un étudiant obtient plusieurs notes</a:t>
                      </a:r>
                    </a:p>
                  </a:txBody>
                  <a:tcPr marL="83680" marR="83680" marT="41840" marB="41840" anchor="ctr"/>
                </a:tc>
                <a:extLst>
                  <a:ext uri="{0D108BD9-81ED-4DB2-BD59-A6C34878D82A}">
                    <a16:rowId xmlns:a16="http://schemas.microsoft.com/office/drawing/2014/main" val="2522703833"/>
                  </a:ext>
                </a:extLst>
              </a:tr>
              <a:tr h="351260">
                <a:tc>
                  <a:txBody>
                    <a:bodyPr/>
                    <a:lstStyle/>
                    <a:p>
                      <a:pPr>
                        <a:buNone/>
                      </a:pPr>
                      <a:r>
                        <a:rPr lang="fr-FR" sz="1000" dirty="0"/>
                        <a:t>Cours → Note</a:t>
                      </a:r>
                    </a:p>
                  </a:txBody>
                  <a:tcPr marL="83680" marR="83680" marT="41840" marB="41840" anchor="ctr"/>
                </a:tc>
                <a:tc>
                  <a:txBody>
                    <a:bodyPr/>
                    <a:lstStyle/>
                    <a:p>
                      <a:pPr>
                        <a:buNone/>
                      </a:pPr>
                      <a:r>
                        <a:rPr lang="fr-FR" sz="1000" dirty="0"/>
                        <a:t>0..N</a:t>
                      </a:r>
                    </a:p>
                  </a:txBody>
                  <a:tcPr marL="83680" marR="83680" marT="41840" marB="41840" anchor="ctr"/>
                </a:tc>
                <a:tc>
                  <a:txBody>
                    <a:bodyPr/>
                    <a:lstStyle/>
                    <a:p>
                      <a:pPr>
                        <a:buNone/>
                      </a:pPr>
                      <a:r>
                        <a:rPr lang="fr-FR" sz="1000" dirty="0"/>
                        <a:t>évalue</a:t>
                      </a:r>
                    </a:p>
                  </a:txBody>
                  <a:tcPr marL="83680" marR="83680" marT="41840" marB="41840" anchor="ctr"/>
                </a:tc>
                <a:tc>
                  <a:txBody>
                    <a:bodyPr/>
                    <a:lstStyle/>
                    <a:p>
                      <a:pPr>
                        <a:buNone/>
                      </a:pPr>
                      <a:r>
                        <a:rPr lang="fr-FR" sz="1000" dirty="0"/>
                        <a:t>Un cours évalue plusieurs notes</a:t>
                      </a:r>
                    </a:p>
                  </a:txBody>
                  <a:tcPr marL="83680" marR="83680" marT="41840" marB="41840" anchor="ctr"/>
                </a:tc>
                <a:extLst>
                  <a:ext uri="{0D108BD9-81ED-4DB2-BD59-A6C34878D82A}">
                    <a16:rowId xmlns:a16="http://schemas.microsoft.com/office/drawing/2014/main" val="744164894"/>
                  </a:ext>
                </a:extLst>
              </a:tr>
            </a:tbl>
          </a:graphicData>
        </a:graphic>
      </p:graphicFrame>
      <p:pic>
        <p:nvPicPr>
          <p:cNvPr id="4" name="Picture 4" descr="Marin Vogler - Co-fondateur Coda / X-HEC Entrepreneurs | LinkedIn">
            <a:extLst>
              <a:ext uri="{FF2B5EF4-FFF2-40B4-BE49-F238E27FC236}">
                <a16:creationId xmlns:a16="http://schemas.microsoft.com/office/drawing/2014/main" id="{F6A5CCF0-0D38-68B3-8A52-BF74F5DFFD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au 8">
            <a:extLst>
              <a:ext uri="{FF2B5EF4-FFF2-40B4-BE49-F238E27FC236}">
                <a16:creationId xmlns:a16="http://schemas.microsoft.com/office/drawing/2014/main" id="{3B2DFE24-2F4E-8680-4F42-906473A0A32F}"/>
              </a:ext>
            </a:extLst>
          </p:cNvPr>
          <p:cNvGraphicFramePr>
            <a:graphicFrameLocks noGrp="1"/>
          </p:cNvGraphicFramePr>
          <p:nvPr>
            <p:extLst>
              <p:ext uri="{D42A27DB-BD31-4B8C-83A1-F6EECF244321}">
                <p14:modId xmlns:p14="http://schemas.microsoft.com/office/powerpoint/2010/main" val="3501750778"/>
              </p:ext>
            </p:extLst>
          </p:nvPr>
        </p:nvGraphicFramePr>
        <p:xfrm>
          <a:off x="5635320" y="4272772"/>
          <a:ext cx="6105123" cy="2013528"/>
        </p:xfrm>
        <a:graphic>
          <a:graphicData uri="http://schemas.openxmlformats.org/drawingml/2006/table">
            <a:tbl>
              <a:tblPr>
                <a:tableStyleId>{5940675A-B579-460E-94D1-54222C63F5DA}</a:tableStyleId>
              </a:tblPr>
              <a:tblGrid>
                <a:gridCol w="2035041">
                  <a:extLst>
                    <a:ext uri="{9D8B030D-6E8A-4147-A177-3AD203B41FA5}">
                      <a16:colId xmlns:a16="http://schemas.microsoft.com/office/drawing/2014/main" val="3709569323"/>
                    </a:ext>
                  </a:extLst>
                </a:gridCol>
                <a:gridCol w="2035041">
                  <a:extLst>
                    <a:ext uri="{9D8B030D-6E8A-4147-A177-3AD203B41FA5}">
                      <a16:colId xmlns:a16="http://schemas.microsoft.com/office/drawing/2014/main" val="4041019828"/>
                    </a:ext>
                  </a:extLst>
                </a:gridCol>
                <a:gridCol w="2035041">
                  <a:extLst>
                    <a:ext uri="{9D8B030D-6E8A-4147-A177-3AD203B41FA5}">
                      <a16:colId xmlns:a16="http://schemas.microsoft.com/office/drawing/2014/main" val="863367736"/>
                    </a:ext>
                  </a:extLst>
                </a:gridCol>
              </a:tblGrid>
              <a:tr h="193575">
                <a:tc>
                  <a:txBody>
                    <a:bodyPr/>
                    <a:lstStyle/>
                    <a:p>
                      <a:pPr>
                        <a:buNone/>
                      </a:pPr>
                      <a:r>
                        <a:rPr lang="fr-FR" sz="1000" dirty="0"/>
                        <a:t>Entité</a:t>
                      </a:r>
                    </a:p>
                  </a:txBody>
                  <a:tcPr marL="54392" marR="54392" marT="27196" marB="27196" anchor="ctr"/>
                </a:tc>
                <a:tc>
                  <a:txBody>
                    <a:bodyPr/>
                    <a:lstStyle/>
                    <a:p>
                      <a:pPr>
                        <a:buNone/>
                      </a:pPr>
                      <a:r>
                        <a:rPr lang="fr-FR" sz="1000"/>
                        <a:t>Attributs</a:t>
                      </a:r>
                    </a:p>
                  </a:txBody>
                  <a:tcPr marL="54392" marR="54392" marT="27196" marB="27196" anchor="ctr"/>
                </a:tc>
                <a:tc>
                  <a:txBody>
                    <a:bodyPr/>
                    <a:lstStyle/>
                    <a:p>
                      <a:pPr>
                        <a:buNone/>
                      </a:pPr>
                      <a:r>
                        <a:rPr lang="fr-FR" sz="1000"/>
                        <a:t>Description</a:t>
                      </a:r>
                    </a:p>
                  </a:txBody>
                  <a:tcPr marL="54392" marR="54392" marT="27196" marB="27196" anchor="ctr"/>
                </a:tc>
                <a:extLst>
                  <a:ext uri="{0D108BD9-81ED-4DB2-BD59-A6C34878D82A}">
                    <a16:rowId xmlns:a16="http://schemas.microsoft.com/office/drawing/2014/main" val="433608683"/>
                  </a:ext>
                </a:extLst>
              </a:tr>
              <a:tr h="339728">
                <a:tc>
                  <a:txBody>
                    <a:bodyPr/>
                    <a:lstStyle/>
                    <a:p>
                      <a:pPr>
                        <a:buNone/>
                      </a:pPr>
                      <a:r>
                        <a:rPr lang="fr-FR" sz="1000" b="1" dirty="0"/>
                        <a:t>Etablissement</a:t>
                      </a:r>
                      <a:endParaRPr lang="fr-FR" sz="1000" dirty="0"/>
                    </a:p>
                  </a:txBody>
                  <a:tcPr marL="54392" marR="54392" marT="27196" marB="27196" anchor="ctr"/>
                </a:tc>
                <a:tc>
                  <a:txBody>
                    <a:bodyPr/>
                    <a:lstStyle/>
                    <a:p>
                      <a:pPr>
                        <a:buNone/>
                      </a:pPr>
                      <a:r>
                        <a:rPr lang="fr-FR" sz="1000"/>
                        <a:t>id_etablissement</a:t>
                      </a:r>
                    </a:p>
                  </a:txBody>
                  <a:tcPr marL="54392" marR="54392" marT="27196" marB="27196" anchor="ctr"/>
                </a:tc>
                <a:tc>
                  <a:txBody>
                    <a:bodyPr/>
                    <a:lstStyle/>
                    <a:p>
                      <a:pPr>
                        <a:buNone/>
                      </a:pPr>
                      <a:r>
                        <a:rPr lang="fr-FR" sz="1000"/>
                        <a:t>Identifiant unique de l’établissement</a:t>
                      </a:r>
                    </a:p>
                  </a:txBody>
                  <a:tcPr marL="54392" marR="54392" marT="27196" marB="27196" anchor="ctr"/>
                </a:tc>
                <a:extLst>
                  <a:ext uri="{0D108BD9-81ED-4DB2-BD59-A6C34878D82A}">
                    <a16:rowId xmlns:a16="http://schemas.microsoft.com/office/drawing/2014/main" val="3194413888"/>
                  </a:ext>
                </a:extLst>
              </a:tr>
              <a:tr h="193575">
                <a:tc>
                  <a:txBody>
                    <a:bodyPr/>
                    <a:lstStyle/>
                    <a:p>
                      <a:pPr>
                        <a:buNone/>
                      </a:pPr>
                      <a:endParaRPr lang="fr-FR" sz="1000"/>
                    </a:p>
                  </a:txBody>
                  <a:tcPr marL="54392" marR="54392" marT="27196" marB="27196" anchor="ctr"/>
                </a:tc>
                <a:tc>
                  <a:txBody>
                    <a:bodyPr/>
                    <a:lstStyle/>
                    <a:p>
                      <a:pPr>
                        <a:buNone/>
                      </a:pPr>
                      <a:r>
                        <a:rPr lang="fr-FR" sz="1000"/>
                        <a:t>nom</a:t>
                      </a:r>
                    </a:p>
                  </a:txBody>
                  <a:tcPr marL="54392" marR="54392" marT="27196" marB="27196" anchor="ctr"/>
                </a:tc>
                <a:tc>
                  <a:txBody>
                    <a:bodyPr/>
                    <a:lstStyle/>
                    <a:p>
                      <a:pPr>
                        <a:buNone/>
                      </a:pPr>
                      <a:r>
                        <a:rPr lang="fr-FR" sz="1000"/>
                        <a:t>Nom officiel de l’établissement</a:t>
                      </a:r>
                    </a:p>
                  </a:txBody>
                  <a:tcPr marL="54392" marR="54392" marT="27196" marB="27196" anchor="ctr"/>
                </a:tc>
                <a:extLst>
                  <a:ext uri="{0D108BD9-81ED-4DB2-BD59-A6C34878D82A}">
                    <a16:rowId xmlns:a16="http://schemas.microsoft.com/office/drawing/2014/main" val="3221963828"/>
                  </a:ext>
                </a:extLst>
              </a:tr>
              <a:tr h="193575">
                <a:tc>
                  <a:txBody>
                    <a:bodyPr/>
                    <a:lstStyle/>
                    <a:p>
                      <a:pPr>
                        <a:buNone/>
                      </a:pPr>
                      <a:endParaRPr lang="fr-FR" sz="1000" dirty="0"/>
                    </a:p>
                  </a:txBody>
                  <a:tcPr marL="54392" marR="54392" marT="27196" marB="27196" anchor="ctr"/>
                </a:tc>
                <a:tc>
                  <a:txBody>
                    <a:bodyPr/>
                    <a:lstStyle/>
                    <a:p>
                      <a:pPr>
                        <a:buNone/>
                      </a:pPr>
                      <a:r>
                        <a:rPr lang="fr-FR" sz="1000" dirty="0"/>
                        <a:t>adresse</a:t>
                      </a:r>
                    </a:p>
                  </a:txBody>
                  <a:tcPr marL="54392" marR="54392" marT="27196" marB="27196" anchor="ctr"/>
                </a:tc>
                <a:tc>
                  <a:txBody>
                    <a:bodyPr/>
                    <a:lstStyle/>
                    <a:p>
                      <a:pPr>
                        <a:buNone/>
                      </a:pPr>
                      <a:r>
                        <a:rPr lang="fr-FR" sz="1000"/>
                        <a:t>Adresse complète</a:t>
                      </a:r>
                    </a:p>
                  </a:txBody>
                  <a:tcPr marL="54392" marR="54392" marT="27196" marB="27196" anchor="ctr"/>
                </a:tc>
                <a:extLst>
                  <a:ext uri="{0D108BD9-81ED-4DB2-BD59-A6C34878D82A}">
                    <a16:rowId xmlns:a16="http://schemas.microsoft.com/office/drawing/2014/main" val="3896953568"/>
                  </a:ext>
                </a:extLst>
              </a:tr>
              <a:tr h="193575">
                <a:tc>
                  <a:txBody>
                    <a:bodyPr/>
                    <a:lstStyle/>
                    <a:p>
                      <a:pPr>
                        <a:buNone/>
                      </a:pPr>
                      <a:r>
                        <a:rPr lang="fr-FR" sz="1000" b="1" dirty="0"/>
                        <a:t>Etudiant</a:t>
                      </a:r>
                      <a:endParaRPr lang="fr-FR" sz="1000" dirty="0"/>
                    </a:p>
                  </a:txBody>
                  <a:tcPr marL="54392" marR="54392" marT="27196" marB="27196" anchor="ctr"/>
                </a:tc>
                <a:tc>
                  <a:txBody>
                    <a:bodyPr/>
                    <a:lstStyle/>
                    <a:p>
                      <a:pPr>
                        <a:buNone/>
                      </a:pPr>
                      <a:r>
                        <a:rPr lang="fr-FR" sz="1000" dirty="0" err="1"/>
                        <a:t>id_etudiant</a:t>
                      </a:r>
                      <a:endParaRPr lang="fr-FR" sz="1000" dirty="0"/>
                    </a:p>
                  </a:txBody>
                  <a:tcPr marL="54392" marR="54392" marT="27196" marB="27196" anchor="ctr"/>
                </a:tc>
                <a:tc>
                  <a:txBody>
                    <a:bodyPr/>
                    <a:lstStyle/>
                    <a:p>
                      <a:pPr>
                        <a:buNone/>
                      </a:pPr>
                      <a:r>
                        <a:rPr lang="fr-FR" sz="1000"/>
                        <a:t>Identifiant unique de l’étudiant</a:t>
                      </a:r>
                    </a:p>
                  </a:txBody>
                  <a:tcPr marL="54392" marR="54392" marT="27196" marB="27196" anchor="ctr"/>
                </a:tc>
                <a:extLst>
                  <a:ext uri="{0D108BD9-81ED-4DB2-BD59-A6C34878D82A}">
                    <a16:rowId xmlns:a16="http://schemas.microsoft.com/office/drawing/2014/main" val="3525459541"/>
                  </a:ext>
                </a:extLst>
              </a:tr>
              <a:tr h="193575">
                <a:tc>
                  <a:txBody>
                    <a:bodyPr/>
                    <a:lstStyle/>
                    <a:p>
                      <a:pPr>
                        <a:buNone/>
                      </a:pPr>
                      <a:endParaRPr lang="fr-FR" sz="1000"/>
                    </a:p>
                  </a:txBody>
                  <a:tcPr marL="54392" marR="54392" marT="27196" marB="27196" anchor="ctr"/>
                </a:tc>
                <a:tc>
                  <a:txBody>
                    <a:bodyPr/>
                    <a:lstStyle/>
                    <a:p>
                      <a:pPr>
                        <a:buNone/>
                      </a:pPr>
                      <a:r>
                        <a:rPr lang="fr-FR" sz="1000" dirty="0"/>
                        <a:t>nom</a:t>
                      </a:r>
                    </a:p>
                  </a:txBody>
                  <a:tcPr marL="54392" marR="54392" marT="27196" marB="27196" anchor="ctr"/>
                </a:tc>
                <a:tc>
                  <a:txBody>
                    <a:bodyPr/>
                    <a:lstStyle/>
                    <a:p>
                      <a:pPr>
                        <a:buNone/>
                      </a:pPr>
                      <a:r>
                        <a:rPr lang="fr-FR" sz="1000"/>
                        <a:t>Nom de famille</a:t>
                      </a:r>
                    </a:p>
                  </a:txBody>
                  <a:tcPr marL="54392" marR="54392" marT="27196" marB="27196" anchor="ctr"/>
                </a:tc>
                <a:extLst>
                  <a:ext uri="{0D108BD9-81ED-4DB2-BD59-A6C34878D82A}">
                    <a16:rowId xmlns:a16="http://schemas.microsoft.com/office/drawing/2014/main" val="3499259662"/>
                  </a:ext>
                </a:extLst>
              </a:tr>
              <a:tr h="193575">
                <a:tc>
                  <a:txBody>
                    <a:bodyPr/>
                    <a:lstStyle/>
                    <a:p>
                      <a:pPr>
                        <a:buNone/>
                      </a:pPr>
                      <a:endParaRPr lang="fr-FR" sz="1000"/>
                    </a:p>
                  </a:txBody>
                  <a:tcPr marL="54392" marR="54392" marT="27196" marB="27196" anchor="ctr"/>
                </a:tc>
                <a:tc>
                  <a:txBody>
                    <a:bodyPr/>
                    <a:lstStyle/>
                    <a:p>
                      <a:pPr>
                        <a:buNone/>
                      </a:pPr>
                      <a:r>
                        <a:rPr lang="fr-FR" sz="1000" dirty="0" err="1"/>
                        <a:t>prenom</a:t>
                      </a:r>
                      <a:endParaRPr lang="fr-FR" sz="1000" dirty="0"/>
                    </a:p>
                  </a:txBody>
                  <a:tcPr marL="54392" marR="54392" marT="27196" marB="27196" anchor="ctr"/>
                </a:tc>
                <a:tc>
                  <a:txBody>
                    <a:bodyPr/>
                    <a:lstStyle/>
                    <a:p>
                      <a:pPr>
                        <a:buNone/>
                      </a:pPr>
                      <a:r>
                        <a:rPr lang="fr-FR" sz="1000"/>
                        <a:t>Prénom</a:t>
                      </a:r>
                    </a:p>
                  </a:txBody>
                  <a:tcPr marL="54392" marR="54392" marT="27196" marB="27196" anchor="ctr"/>
                </a:tc>
                <a:extLst>
                  <a:ext uri="{0D108BD9-81ED-4DB2-BD59-A6C34878D82A}">
                    <a16:rowId xmlns:a16="http://schemas.microsoft.com/office/drawing/2014/main" val="733618718"/>
                  </a:ext>
                </a:extLst>
              </a:tr>
              <a:tr h="193575">
                <a:tc>
                  <a:txBody>
                    <a:bodyPr/>
                    <a:lstStyle/>
                    <a:p>
                      <a:pPr>
                        <a:buNone/>
                      </a:pPr>
                      <a:endParaRPr lang="fr-FR" sz="1000"/>
                    </a:p>
                  </a:txBody>
                  <a:tcPr marL="54392" marR="54392" marT="27196" marB="27196" anchor="ctr"/>
                </a:tc>
                <a:tc>
                  <a:txBody>
                    <a:bodyPr/>
                    <a:lstStyle/>
                    <a:p>
                      <a:pPr>
                        <a:buNone/>
                      </a:pPr>
                      <a:r>
                        <a:rPr lang="fr-FR" sz="1000" kern="1200" dirty="0">
                          <a:solidFill>
                            <a:schemeClr val="tx1"/>
                          </a:solidFill>
                        </a:rPr>
                        <a:t>email</a:t>
                      </a:r>
                      <a:endParaRPr lang="fr-FR" sz="1000" kern="1200" dirty="0">
                        <a:solidFill>
                          <a:schemeClr val="tx1"/>
                        </a:solidFill>
                        <a:latin typeface="+mn-lt"/>
                        <a:ea typeface="+mn-ea"/>
                        <a:cs typeface="+mn-cs"/>
                      </a:endParaRPr>
                    </a:p>
                  </a:txBody>
                  <a:tcPr marL="54392" marR="54392" marT="27196" marB="27196" anchor="ctr"/>
                </a:tc>
                <a:tc>
                  <a:txBody>
                    <a:bodyPr/>
                    <a:lstStyle/>
                    <a:p>
                      <a:pPr>
                        <a:buNone/>
                      </a:pPr>
                      <a:r>
                        <a:rPr lang="fr-FR" sz="1000"/>
                        <a:t>Adresse email institutionnelle</a:t>
                      </a:r>
                    </a:p>
                  </a:txBody>
                  <a:tcPr marL="54392" marR="54392" marT="27196" marB="27196" anchor="ctr"/>
                </a:tc>
                <a:extLst>
                  <a:ext uri="{0D108BD9-81ED-4DB2-BD59-A6C34878D82A}">
                    <a16:rowId xmlns:a16="http://schemas.microsoft.com/office/drawing/2014/main" val="2936846302"/>
                  </a:ext>
                </a:extLst>
              </a:tr>
              <a:tr h="193575">
                <a:tc>
                  <a:txBody>
                    <a:bodyPr/>
                    <a:lstStyle/>
                    <a:p>
                      <a:pPr>
                        <a:buNone/>
                      </a:pPr>
                      <a:endParaRPr lang="fr-FR" sz="1000"/>
                    </a:p>
                  </a:txBody>
                  <a:tcPr marL="54392" marR="54392" marT="27196" marB="27196" anchor="ctr"/>
                </a:tc>
                <a:tc>
                  <a:txBody>
                    <a:bodyPr/>
                    <a:lstStyle/>
                    <a:p>
                      <a:pPr>
                        <a:buNone/>
                      </a:pPr>
                      <a:r>
                        <a:rPr lang="fr-FR" sz="1000"/>
                        <a:t>date_naissance</a:t>
                      </a:r>
                    </a:p>
                  </a:txBody>
                  <a:tcPr marL="54392" marR="54392" marT="27196" marB="27196" anchor="ctr"/>
                </a:tc>
                <a:tc>
                  <a:txBody>
                    <a:bodyPr/>
                    <a:lstStyle/>
                    <a:p>
                      <a:pPr>
                        <a:buNone/>
                      </a:pPr>
                      <a:r>
                        <a:rPr lang="fr-FR" sz="1000" dirty="0"/>
                        <a:t>Date de naissance</a:t>
                      </a:r>
                    </a:p>
                  </a:txBody>
                  <a:tcPr marL="54392" marR="54392" marT="27196" marB="27196" anchor="ctr"/>
                </a:tc>
                <a:extLst>
                  <a:ext uri="{0D108BD9-81ED-4DB2-BD59-A6C34878D82A}">
                    <a16:rowId xmlns:a16="http://schemas.microsoft.com/office/drawing/2014/main" val="156118368"/>
                  </a:ext>
                </a:extLst>
              </a:tr>
            </a:tbl>
          </a:graphicData>
        </a:graphic>
      </p:graphicFrame>
    </p:spTree>
    <p:extLst>
      <p:ext uri="{BB962C8B-B14F-4D97-AF65-F5344CB8AC3E}">
        <p14:creationId xmlns:p14="http://schemas.microsoft.com/office/powerpoint/2010/main" val="274163193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38CC9-0453-F001-4452-E12ADC1B4AB8}"/>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6F1255D0-052E-7898-F545-50211E64C14F}"/>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58431D10-F15B-E7F4-2DC5-8FA723971AE7}"/>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F08FB8CC-17F3-A7EA-04D3-205F5D7DF8B4}"/>
              </a:ext>
            </a:extLst>
          </p:cNvPr>
          <p:cNvSpPr txBox="1">
            <a:spLocks/>
          </p:cNvSpPr>
          <p:nvPr/>
        </p:nvSpPr>
        <p:spPr>
          <a:xfrm>
            <a:off x="334829" y="527474"/>
            <a:ext cx="10943727"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dirty="0">
                <a:solidFill>
                  <a:schemeClr val="bg1"/>
                </a:solidFill>
              </a:rPr>
              <a:t>MCD volontairement incorrect — Trouvez les erreurs</a:t>
            </a:r>
            <a:endParaRPr lang="en-US" spc="-200" dirty="0">
              <a:solidFill>
                <a:schemeClr val="bg1"/>
              </a:solidFill>
            </a:endParaRPr>
          </a:p>
        </p:txBody>
      </p:sp>
      <p:sp>
        <p:nvSpPr>
          <p:cNvPr id="79" name="slideNumber__text_footer__s1">
            <a:extLst>
              <a:ext uri="{FF2B5EF4-FFF2-40B4-BE49-F238E27FC236}">
                <a16:creationId xmlns:a16="http://schemas.microsoft.com/office/drawing/2014/main" id="{1A3602F7-1BF9-3184-3CB7-AEBE447789E6}"/>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15</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14" name="TextBox 2__text_h2__s1">
            <a:extLst>
              <a:ext uri="{FF2B5EF4-FFF2-40B4-BE49-F238E27FC236}">
                <a16:creationId xmlns:a16="http://schemas.microsoft.com/office/drawing/2014/main" id="{0996B0AA-61BF-6E62-E024-29CEED1DA0CF}"/>
              </a:ext>
            </a:extLst>
          </p:cNvPr>
          <p:cNvSpPr txBox="1"/>
          <p:nvPr/>
        </p:nvSpPr>
        <p:spPr>
          <a:xfrm>
            <a:off x="558494" y="92925"/>
            <a:ext cx="6097836" cy="656590"/>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a:t>
            </a:r>
            <a:r>
              <a:rPr lang="en-US" b="1" dirty="0">
                <a:latin typeface="Century Gothic" panose="020B0502020202020204" pitchFamily="34" charset="0"/>
              </a:rPr>
              <a:t>2</a:t>
            </a: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 – </a:t>
            </a:r>
            <a:r>
              <a:rPr lang="fr-FR" b="1" dirty="0"/>
              <a:t>Modéliser</a:t>
            </a:r>
          </a:p>
          <a:p>
            <a:pPr marL="0" marR="0" lvl="0" indent="0" algn="l"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1" i="0" u="none" strike="noStrike" kern="1200" cap="none" spc="0" normalizeH="0" baseline="0" noProof="0" dirty="0">
              <a:ln>
                <a:noFill/>
              </a:ln>
              <a:effectLst/>
              <a:uLnTx/>
              <a:uFillTx/>
              <a:latin typeface="Century Gothic" panose="020B0502020202020204" pitchFamily="34" charset="0"/>
              <a:ea typeface="+mn-ea"/>
              <a:cs typeface="+mn-cs"/>
            </a:endParaRPr>
          </a:p>
        </p:txBody>
      </p:sp>
      <p:pic>
        <p:nvPicPr>
          <p:cNvPr id="4" name="Picture 4" descr="Marin Vogler - Co-fondateur Coda / X-HEC Entrepreneurs | LinkedIn">
            <a:extLst>
              <a:ext uri="{FF2B5EF4-FFF2-40B4-BE49-F238E27FC236}">
                <a16:creationId xmlns:a16="http://schemas.microsoft.com/office/drawing/2014/main" id="{AD419107-F8BD-7994-E9AE-9C23520DA2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27__text_h2__s1">
            <a:extLst>
              <a:ext uri="{FF2B5EF4-FFF2-40B4-BE49-F238E27FC236}">
                <a16:creationId xmlns:a16="http://schemas.microsoft.com/office/drawing/2014/main" id="{8BA656AB-E8C5-953F-1878-B87A0DB5B927}"/>
              </a:ext>
            </a:extLst>
          </p:cNvPr>
          <p:cNvSpPr txBox="1"/>
          <p:nvPr/>
        </p:nvSpPr>
        <p:spPr>
          <a:xfrm>
            <a:off x="4048359" y="1324584"/>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Consigne</a:t>
            </a:r>
            <a:endParaRPr lang="en-US" sz="2000" b="1" dirty="0">
              <a:solidFill>
                <a:srgbClr val="0ED8B8"/>
              </a:solidFill>
              <a:latin typeface="Century Gothic" panose="020B0502020202020204" pitchFamily="34" charset="0"/>
            </a:endParaRPr>
          </a:p>
        </p:txBody>
      </p:sp>
      <p:sp>
        <p:nvSpPr>
          <p:cNvPr id="7" name="ZoneTexte 6">
            <a:extLst>
              <a:ext uri="{FF2B5EF4-FFF2-40B4-BE49-F238E27FC236}">
                <a16:creationId xmlns:a16="http://schemas.microsoft.com/office/drawing/2014/main" id="{68E4F236-46D8-221C-3EAC-CC39B0945CFF}"/>
              </a:ext>
            </a:extLst>
          </p:cNvPr>
          <p:cNvSpPr txBox="1"/>
          <p:nvPr/>
        </p:nvSpPr>
        <p:spPr>
          <a:xfrm>
            <a:off x="4048359" y="1745080"/>
            <a:ext cx="6098240" cy="2339102"/>
          </a:xfrm>
          <a:prstGeom prst="rect">
            <a:avLst/>
          </a:prstGeom>
          <a:noFill/>
        </p:spPr>
        <p:txBody>
          <a:bodyPr wrap="square">
            <a:spAutoFit/>
          </a:bodyPr>
          <a:lstStyle>
            <a:defPPr>
              <a:defRPr lang="fr-FR"/>
            </a:defPPr>
            <a:lvl1pPr>
              <a:buNone/>
              <a:defRPr sz="1400"/>
            </a:lvl1pPr>
          </a:lstStyle>
          <a:p>
            <a:r>
              <a:rPr lang="fr-FR" dirty="0"/>
              <a:t>Analysez le MCD ci-dessous.</a:t>
            </a:r>
            <a:br>
              <a:rPr lang="fr-FR" dirty="0"/>
            </a:br>
            <a:r>
              <a:rPr lang="fr-FR" dirty="0"/>
              <a:t>Votre objectif est d’identifier </a:t>
            </a:r>
            <a:r>
              <a:rPr lang="fr-FR" b="1" dirty="0"/>
              <a:t>toutes les erreurs de modélisation</a:t>
            </a:r>
            <a:r>
              <a:rPr lang="fr-FR" dirty="0"/>
              <a:t>, notamment :</a:t>
            </a:r>
          </a:p>
          <a:p>
            <a:pPr marL="742950" lvl="1" indent="-285750">
              <a:buFont typeface="Arial" panose="020B0604020202020204" pitchFamily="34" charset="0"/>
              <a:buChar char="•"/>
            </a:pPr>
            <a:r>
              <a:rPr lang="fr-FR" dirty="0"/>
              <a:t>les cardinalités incohérentes,</a:t>
            </a:r>
          </a:p>
          <a:p>
            <a:pPr marL="742950" lvl="1" indent="-285750">
              <a:buFont typeface="Arial" panose="020B0604020202020204" pitchFamily="34" charset="0"/>
              <a:buChar char="•"/>
            </a:pPr>
            <a:r>
              <a:rPr lang="fr-FR" dirty="0"/>
              <a:t>les relations impossibles,</a:t>
            </a:r>
          </a:p>
          <a:p>
            <a:pPr marL="742950" lvl="1" indent="-285750">
              <a:buFont typeface="Arial" panose="020B0604020202020204" pitchFamily="34" charset="0"/>
              <a:buChar char="•"/>
            </a:pPr>
            <a:r>
              <a:rPr lang="fr-FR" dirty="0"/>
              <a:t>les attributs mal placés,</a:t>
            </a:r>
          </a:p>
          <a:p>
            <a:pPr marL="742950" lvl="1" indent="-285750">
              <a:buFont typeface="Arial" panose="020B0604020202020204" pitchFamily="34" charset="0"/>
              <a:buChar char="•"/>
            </a:pPr>
            <a:r>
              <a:rPr lang="fr-FR" dirty="0"/>
              <a:t>les entités mal utilisées,</a:t>
            </a:r>
          </a:p>
          <a:p>
            <a:pPr marL="742950" lvl="1" indent="-285750">
              <a:buFont typeface="Arial" panose="020B0604020202020204" pitchFamily="34" charset="0"/>
              <a:buChar char="•"/>
            </a:pPr>
            <a:r>
              <a:rPr lang="fr-FR" dirty="0"/>
              <a:t>les règles métier violées.</a:t>
            </a:r>
          </a:p>
          <a:p>
            <a:r>
              <a:rPr lang="fr-FR" dirty="0"/>
              <a:t>Listez les erreurs, puis proposez une version </a:t>
            </a:r>
            <a:r>
              <a:rPr lang="fr-FR" b="1" dirty="0"/>
              <a:t>corrigée</a:t>
            </a:r>
            <a:r>
              <a:rPr lang="fr-FR" dirty="0"/>
              <a:t> du MCD.</a:t>
            </a:r>
          </a:p>
        </p:txBody>
      </p:sp>
      <p:pic>
        <p:nvPicPr>
          <p:cNvPr id="8" name="Image 7">
            <a:extLst>
              <a:ext uri="{FF2B5EF4-FFF2-40B4-BE49-F238E27FC236}">
                <a16:creationId xmlns:a16="http://schemas.microsoft.com/office/drawing/2014/main" id="{0FB7E983-45BF-58D0-CBC6-FB8C96AB1DE5}"/>
              </a:ext>
            </a:extLst>
          </p:cNvPr>
          <p:cNvPicPr>
            <a:picLocks noChangeAspect="1"/>
          </p:cNvPicPr>
          <p:nvPr/>
        </p:nvPicPr>
        <p:blipFill>
          <a:blip r:embed="rId4"/>
          <a:stretch>
            <a:fillRect/>
          </a:stretch>
        </p:blipFill>
        <p:spPr>
          <a:xfrm>
            <a:off x="627525" y="1337718"/>
            <a:ext cx="2520410" cy="5023556"/>
          </a:xfrm>
          <a:prstGeom prst="rect">
            <a:avLst/>
          </a:prstGeom>
        </p:spPr>
      </p:pic>
    </p:spTree>
    <p:extLst>
      <p:ext uri="{BB962C8B-B14F-4D97-AF65-F5344CB8AC3E}">
        <p14:creationId xmlns:p14="http://schemas.microsoft.com/office/powerpoint/2010/main" val="392493710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B12C-9E4A-E9ED-A805-F91AF2E2DF14}"/>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0AC8EC55-170C-AEFF-582E-0A83A120FAE7}"/>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DA35948D-B4A0-550C-EB37-7E793B9BEFDC}"/>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6C0ABB08-F4C2-D286-F895-3CCFD4F8A307}"/>
              </a:ext>
            </a:extLst>
          </p:cNvPr>
          <p:cNvSpPr txBox="1">
            <a:spLocks/>
          </p:cNvSpPr>
          <p:nvPr/>
        </p:nvSpPr>
        <p:spPr>
          <a:xfrm>
            <a:off x="334829" y="527474"/>
            <a:ext cx="10943727"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dirty="0">
                <a:solidFill>
                  <a:schemeClr val="bg1"/>
                </a:solidFill>
              </a:rPr>
              <a:t>MCD volontairement incorrect — Trouvez les erreurs [Solution]</a:t>
            </a:r>
            <a:endParaRPr lang="en-US" spc="-200" dirty="0">
              <a:solidFill>
                <a:schemeClr val="bg1"/>
              </a:solidFill>
            </a:endParaRPr>
          </a:p>
        </p:txBody>
      </p:sp>
      <p:sp>
        <p:nvSpPr>
          <p:cNvPr id="79" name="slideNumber__text_footer__s1">
            <a:extLst>
              <a:ext uri="{FF2B5EF4-FFF2-40B4-BE49-F238E27FC236}">
                <a16:creationId xmlns:a16="http://schemas.microsoft.com/office/drawing/2014/main" id="{AADE38E8-987E-1CC7-7E49-A726A33FC1B8}"/>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16</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14" name="TextBox 2__text_h2__s1">
            <a:extLst>
              <a:ext uri="{FF2B5EF4-FFF2-40B4-BE49-F238E27FC236}">
                <a16:creationId xmlns:a16="http://schemas.microsoft.com/office/drawing/2014/main" id="{09D5AA3C-9B46-4590-4E1B-58AA0A35992B}"/>
              </a:ext>
            </a:extLst>
          </p:cNvPr>
          <p:cNvSpPr txBox="1"/>
          <p:nvPr/>
        </p:nvSpPr>
        <p:spPr>
          <a:xfrm>
            <a:off x="558494" y="92925"/>
            <a:ext cx="6097836" cy="656590"/>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a:t>
            </a:r>
            <a:r>
              <a:rPr lang="en-US" b="1" dirty="0">
                <a:latin typeface="Century Gothic" panose="020B0502020202020204" pitchFamily="34" charset="0"/>
              </a:rPr>
              <a:t>2</a:t>
            </a: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 – </a:t>
            </a:r>
            <a:r>
              <a:rPr lang="fr-FR" b="1" dirty="0"/>
              <a:t>Modéliser</a:t>
            </a:r>
          </a:p>
          <a:p>
            <a:pPr marL="0" marR="0" lvl="0" indent="0" algn="l"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1" i="0" u="none" strike="noStrike" kern="1200" cap="none" spc="0" normalizeH="0" baseline="0" noProof="0" dirty="0">
              <a:ln>
                <a:noFill/>
              </a:ln>
              <a:effectLst/>
              <a:uLnTx/>
              <a:uFillTx/>
              <a:latin typeface="Century Gothic" panose="020B0502020202020204" pitchFamily="34" charset="0"/>
              <a:ea typeface="+mn-ea"/>
              <a:cs typeface="+mn-cs"/>
            </a:endParaRPr>
          </a:p>
        </p:txBody>
      </p:sp>
      <p:pic>
        <p:nvPicPr>
          <p:cNvPr id="4" name="Picture 4" descr="Marin Vogler - Co-fondateur Coda / X-HEC Entrepreneurs | LinkedIn">
            <a:extLst>
              <a:ext uri="{FF2B5EF4-FFF2-40B4-BE49-F238E27FC236}">
                <a16:creationId xmlns:a16="http://schemas.microsoft.com/office/drawing/2014/main" id="{7607B9C9-21BC-E9B2-7BA5-4D284F2B9A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7D5AC984-57B6-18AC-9BA7-B587DF9451B8}"/>
              </a:ext>
            </a:extLst>
          </p:cNvPr>
          <p:cNvPicPr>
            <a:picLocks noChangeAspect="1"/>
          </p:cNvPicPr>
          <p:nvPr/>
        </p:nvPicPr>
        <p:blipFill>
          <a:blip r:embed="rId4"/>
          <a:stretch>
            <a:fillRect/>
          </a:stretch>
        </p:blipFill>
        <p:spPr>
          <a:xfrm>
            <a:off x="894080" y="1405451"/>
            <a:ext cx="2452444" cy="4888089"/>
          </a:xfrm>
          <a:prstGeom prst="rect">
            <a:avLst/>
          </a:prstGeom>
        </p:spPr>
      </p:pic>
      <p:graphicFrame>
        <p:nvGraphicFramePr>
          <p:cNvPr id="9" name="Tableau 8">
            <a:extLst>
              <a:ext uri="{FF2B5EF4-FFF2-40B4-BE49-F238E27FC236}">
                <a16:creationId xmlns:a16="http://schemas.microsoft.com/office/drawing/2014/main" id="{075967DF-9CC0-3C26-A676-BCE9155F2482}"/>
              </a:ext>
            </a:extLst>
          </p:cNvPr>
          <p:cNvGraphicFramePr>
            <a:graphicFrameLocks noGrp="1"/>
          </p:cNvGraphicFramePr>
          <p:nvPr>
            <p:extLst>
              <p:ext uri="{D42A27DB-BD31-4B8C-83A1-F6EECF244321}">
                <p14:modId xmlns:p14="http://schemas.microsoft.com/office/powerpoint/2010/main" val="75247060"/>
              </p:ext>
            </p:extLst>
          </p:nvPr>
        </p:nvGraphicFramePr>
        <p:xfrm>
          <a:off x="4037071" y="1258994"/>
          <a:ext cx="7737240" cy="5108405"/>
        </p:xfrm>
        <a:graphic>
          <a:graphicData uri="http://schemas.openxmlformats.org/drawingml/2006/table">
            <a:tbl>
              <a:tblPr/>
              <a:tblGrid>
                <a:gridCol w="2579080">
                  <a:extLst>
                    <a:ext uri="{9D8B030D-6E8A-4147-A177-3AD203B41FA5}">
                      <a16:colId xmlns:a16="http://schemas.microsoft.com/office/drawing/2014/main" val="1747708918"/>
                    </a:ext>
                  </a:extLst>
                </a:gridCol>
                <a:gridCol w="2579080">
                  <a:extLst>
                    <a:ext uri="{9D8B030D-6E8A-4147-A177-3AD203B41FA5}">
                      <a16:colId xmlns:a16="http://schemas.microsoft.com/office/drawing/2014/main" val="2451719581"/>
                    </a:ext>
                  </a:extLst>
                </a:gridCol>
                <a:gridCol w="2579080">
                  <a:extLst>
                    <a:ext uri="{9D8B030D-6E8A-4147-A177-3AD203B41FA5}">
                      <a16:colId xmlns:a16="http://schemas.microsoft.com/office/drawing/2014/main" val="4212683270"/>
                    </a:ext>
                  </a:extLst>
                </a:gridCol>
              </a:tblGrid>
              <a:tr h="110160">
                <a:tc>
                  <a:txBody>
                    <a:bodyPr/>
                    <a:lstStyle/>
                    <a:p>
                      <a:pPr>
                        <a:buNone/>
                      </a:pPr>
                      <a:r>
                        <a:rPr lang="fr-FR" sz="900"/>
                        <a:t>Type d’erreur</a:t>
                      </a:r>
                    </a:p>
                  </a:txBody>
                  <a:tcPr marL="27540" marR="27540" marT="13770" marB="13770" anchor="ctr">
                    <a:lnL>
                      <a:noFill/>
                    </a:lnL>
                    <a:lnR>
                      <a:noFill/>
                    </a:lnR>
                    <a:lnT>
                      <a:noFill/>
                    </a:lnT>
                    <a:lnB>
                      <a:noFill/>
                    </a:lnB>
                    <a:noFill/>
                  </a:tcPr>
                </a:tc>
                <a:tc>
                  <a:txBody>
                    <a:bodyPr/>
                    <a:lstStyle/>
                    <a:p>
                      <a:pPr>
                        <a:buNone/>
                      </a:pPr>
                      <a:r>
                        <a:rPr lang="fr-FR" sz="900"/>
                        <a:t>Description</a:t>
                      </a:r>
                    </a:p>
                  </a:txBody>
                  <a:tcPr marL="27540" marR="27540" marT="13770" marB="13770" anchor="ctr">
                    <a:lnL>
                      <a:noFill/>
                    </a:lnL>
                    <a:lnR>
                      <a:noFill/>
                    </a:lnR>
                    <a:lnT>
                      <a:noFill/>
                    </a:lnT>
                    <a:lnB>
                      <a:noFill/>
                    </a:lnB>
                    <a:noFill/>
                  </a:tcPr>
                </a:tc>
                <a:tc>
                  <a:txBody>
                    <a:bodyPr/>
                    <a:lstStyle/>
                    <a:p>
                      <a:pPr>
                        <a:buNone/>
                      </a:pPr>
                      <a:r>
                        <a:rPr lang="fr-FR" sz="900"/>
                        <a:t>Pourquoi c’est faux</a:t>
                      </a:r>
                    </a:p>
                  </a:txBody>
                  <a:tcPr marL="27540" marR="27540" marT="13770" marB="13770" anchor="ctr">
                    <a:lnL>
                      <a:noFill/>
                    </a:lnL>
                    <a:lnR>
                      <a:noFill/>
                    </a:lnR>
                    <a:lnT>
                      <a:noFill/>
                    </a:lnT>
                    <a:lnB>
                      <a:noFill/>
                    </a:lnB>
                    <a:noFill/>
                  </a:tcPr>
                </a:tc>
                <a:extLst>
                  <a:ext uri="{0D108BD9-81ED-4DB2-BD59-A6C34878D82A}">
                    <a16:rowId xmlns:a16="http://schemas.microsoft.com/office/drawing/2014/main" val="2134915144"/>
                  </a:ext>
                </a:extLst>
              </a:tr>
              <a:tr h="440642">
                <a:tc>
                  <a:txBody>
                    <a:bodyPr/>
                    <a:lstStyle/>
                    <a:p>
                      <a:pPr>
                        <a:buNone/>
                      </a:pPr>
                      <a:r>
                        <a:rPr lang="fr-FR" sz="900" b="1" dirty="0"/>
                        <a:t>Cardinalité 1..1 entre Personnage et Inventaire (double sens)</a:t>
                      </a:r>
                      <a:endParaRPr lang="fr-FR" sz="900" dirty="0"/>
                    </a:p>
                  </a:txBody>
                  <a:tcPr marL="27540" marR="27540" marT="13770" marB="13770" anchor="ctr">
                    <a:lnL>
                      <a:noFill/>
                    </a:lnL>
                    <a:lnR>
                      <a:noFill/>
                    </a:lnR>
                    <a:lnT>
                      <a:noFill/>
                    </a:lnT>
                    <a:lnB>
                      <a:noFill/>
                    </a:lnB>
                    <a:noFill/>
                  </a:tcPr>
                </a:tc>
                <a:tc>
                  <a:txBody>
                    <a:bodyPr/>
                    <a:lstStyle/>
                    <a:p>
                      <a:pPr>
                        <a:buNone/>
                      </a:pPr>
                      <a:r>
                        <a:rPr lang="fr-FR" sz="900" dirty="0"/>
                        <a:t>Le modèle impose qu’un inventaire n’appartienne qu’à un seul personnage </a:t>
                      </a:r>
                      <a:r>
                        <a:rPr lang="fr-FR" sz="900" b="1" dirty="0"/>
                        <a:t>et</a:t>
                      </a:r>
                      <a:r>
                        <a:rPr lang="fr-FR" sz="900" dirty="0"/>
                        <a:t> qu’un personnage n’ait qu’un seul inventaire.</a:t>
                      </a:r>
                    </a:p>
                  </a:txBody>
                  <a:tcPr marL="27540" marR="27540" marT="13770" marB="13770" anchor="ctr">
                    <a:lnL>
                      <a:noFill/>
                    </a:lnL>
                    <a:lnR>
                      <a:noFill/>
                    </a:lnR>
                    <a:lnT>
                      <a:noFill/>
                    </a:lnT>
                    <a:lnB>
                      <a:noFill/>
                    </a:lnB>
                    <a:noFill/>
                  </a:tcPr>
                </a:tc>
                <a:tc>
                  <a:txBody>
                    <a:bodyPr/>
                    <a:lstStyle/>
                    <a:p>
                      <a:pPr>
                        <a:buNone/>
                      </a:pPr>
                      <a:r>
                        <a:rPr lang="fr-FR" sz="900"/>
                        <a:t>Dans certains jeux, un inventaire peut être partagé, ou un personnage peut avoir plusieurs inventaires (sacs, coffres…). Le double 1..1 n’est jamais réaliste.</a:t>
                      </a:r>
                    </a:p>
                  </a:txBody>
                  <a:tcPr marL="27540" marR="27540" marT="13770" marB="13770" anchor="ctr">
                    <a:lnL>
                      <a:noFill/>
                    </a:lnL>
                    <a:lnR>
                      <a:noFill/>
                    </a:lnR>
                    <a:lnT>
                      <a:noFill/>
                    </a:lnT>
                    <a:lnB>
                      <a:noFill/>
                    </a:lnB>
                    <a:noFill/>
                  </a:tcPr>
                </a:tc>
                <a:extLst>
                  <a:ext uri="{0D108BD9-81ED-4DB2-BD59-A6C34878D82A}">
                    <a16:rowId xmlns:a16="http://schemas.microsoft.com/office/drawing/2014/main" val="1881240196"/>
                  </a:ext>
                </a:extLst>
              </a:tr>
              <a:tr h="275401">
                <a:tc>
                  <a:txBody>
                    <a:bodyPr/>
                    <a:lstStyle/>
                    <a:p>
                      <a:pPr>
                        <a:buNone/>
                      </a:pPr>
                      <a:r>
                        <a:rPr lang="fr-FR" sz="900" b="1"/>
                        <a:t>Attribut </a:t>
                      </a:r>
                      <a:r>
                        <a:rPr lang="fr-FR" sz="900" b="1">
                          <a:latin typeface="Courier New" panose="02070309020205020404" pitchFamily="49" charset="0"/>
                        </a:rPr>
                        <a:t>id_inventaire</a:t>
                      </a:r>
                      <a:r>
                        <a:rPr lang="fr-FR" sz="900" b="1"/>
                        <a:t> dans Personnage</a:t>
                      </a:r>
                      <a:endParaRPr lang="fr-FR" sz="900"/>
                    </a:p>
                  </a:txBody>
                  <a:tcPr marL="27540" marR="27540" marT="13770" marB="13770" anchor="ctr">
                    <a:lnL>
                      <a:noFill/>
                    </a:lnL>
                    <a:lnR>
                      <a:noFill/>
                    </a:lnR>
                    <a:lnT>
                      <a:noFill/>
                    </a:lnT>
                    <a:lnB>
                      <a:noFill/>
                    </a:lnB>
                    <a:noFill/>
                  </a:tcPr>
                </a:tc>
                <a:tc>
                  <a:txBody>
                    <a:bodyPr/>
                    <a:lstStyle/>
                    <a:p>
                      <a:pPr>
                        <a:buNone/>
                      </a:pPr>
                      <a:r>
                        <a:rPr lang="fr-FR" sz="900"/>
                        <a:t>L’inventaire est référencé depuis Personnage.</a:t>
                      </a:r>
                    </a:p>
                  </a:txBody>
                  <a:tcPr marL="27540" marR="27540" marT="13770" marB="13770" anchor="ctr">
                    <a:lnL>
                      <a:noFill/>
                    </a:lnL>
                    <a:lnR>
                      <a:noFill/>
                    </a:lnR>
                    <a:lnT>
                      <a:noFill/>
                    </a:lnT>
                    <a:lnB>
                      <a:noFill/>
                    </a:lnB>
                    <a:noFill/>
                  </a:tcPr>
                </a:tc>
                <a:tc>
                  <a:txBody>
                    <a:bodyPr/>
                    <a:lstStyle/>
                    <a:p>
                      <a:pPr>
                        <a:buNone/>
                      </a:pPr>
                      <a:r>
                        <a:rPr lang="fr-FR" sz="900"/>
                        <a:t>C’est le mauvais sens de la clé étrangère. C’est l’inventaire qui doit pointer vers le personnage.</a:t>
                      </a:r>
                    </a:p>
                  </a:txBody>
                  <a:tcPr marL="27540" marR="27540" marT="13770" marB="13770" anchor="ctr">
                    <a:lnL>
                      <a:noFill/>
                    </a:lnL>
                    <a:lnR>
                      <a:noFill/>
                    </a:lnR>
                    <a:lnT>
                      <a:noFill/>
                    </a:lnT>
                    <a:lnB>
                      <a:noFill/>
                    </a:lnB>
                    <a:noFill/>
                  </a:tcPr>
                </a:tc>
                <a:extLst>
                  <a:ext uri="{0D108BD9-81ED-4DB2-BD59-A6C34878D82A}">
                    <a16:rowId xmlns:a16="http://schemas.microsoft.com/office/drawing/2014/main" val="1372488610"/>
                  </a:ext>
                </a:extLst>
              </a:tr>
              <a:tr h="358021">
                <a:tc>
                  <a:txBody>
                    <a:bodyPr/>
                    <a:lstStyle/>
                    <a:p>
                      <a:pPr>
                        <a:buNone/>
                      </a:pPr>
                      <a:r>
                        <a:rPr lang="fr-FR" sz="900" b="1" dirty="0"/>
                        <a:t>Inventaire contient </a:t>
                      </a:r>
                      <a:r>
                        <a:rPr lang="fr-FR" sz="900" b="1" dirty="0" err="1">
                          <a:latin typeface="Courier New" panose="02070309020205020404" pitchFamily="49" charset="0"/>
                        </a:rPr>
                        <a:t>nom_objet</a:t>
                      </a:r>
                      <a:endParaRPr lang="fr-FR" sz="900" dirty="0"/>
                    </a:p>
                  </a:txBody>
                  <a:tcPr marL="27540" marR="27540" marT="13770" marB="13770" anchor="ctr">
                    <a:lnL>
                      <a:noFill/>
                    </a:lnL>
                    <a:lnR>
                      <a:noFill/>
                    </a:lnR>
                    <a:lnT>
                      <a:noFill/>
                    </a:lnT>
                    <a:lnB>
                      <a:noFill/>
                    </a:lnB>
                    <a:noFill/>
                  </a:tcPr>
                </a:tc>
                <a:tc>
                  <a:txBody>
                    <a:bodyPr/>
                    <a:lstStyle/>
                    <a:p>
                      <a:pPr>
                        <a:buNone/>
                      </a:pPr>
                      <a:r>
                        <a:rPr lang="fr-FR" sz="900"/>
                        <a:t>L’inventaire contient un attribut texte représentant un objet.</a:t>
                      </a:r>
                    </a:p>
                  </a:txBody>
                  <a:tcPr marL="27540" marR="27540" marT="13770" marB="13770" anchor="ctr">
                    <a:lnL>
                      <a:noFill/>
                    </a:lnL>
                    <a:lnR>
                      <a:noFill/>
                    </a:lnR>
                    <a:lnT>
                      <a:noFill/>
                    </a:lnT>
                    <a:lnB>
                      <a:noFill/>
                    </a:lnB>
                    <a:noFill/>
                  </a:tcPr>
                </a:tc>
                <a:tc>
                  <a:txBody>
                    <a:bodyPr/>
                    <a:lstStyle/>
                    <a:p>
                      <a:pPr>
                        <a:buNone/>
                      </a:pPr>
                      <a:r>
                        <a:rPr lang="fr-FR" sz="900"/>
                        <a:t>Un inventaire contient </a:t>
                      </a:r>
                      <a:r>
                        <a:rPr lang="fr-FR" sz="900" b="1"/>
                        <a:t>des objets</a:t>
                      </a:r>
                      <a:r>
                        <a:rPr lang="fr-FR" sz="900"/>
                        <a:t>, pas un champ texte “nom_objet”. Une entité n’est jamais remplacée par un texte.</a:t>
                      </a:r>
                    </a:p>
                  </a:txBody>
                  <a:tcPr marL="27540" marR="27540" marT="13770" marB="13770" anchor="ctr">
                    <a:lnL>
                      <a:noFill/>
                    </a:lnL>
                    <a:lnR>
                      <a:noFill/>
                    </a:lnR>
                    <a:lnT>
                      <a:noFill/>
                    </a:lnT>
                    <a:lnB>
                      <a:noFill/>
                    </a:lnB>
                    <a:noFill/>
                  </a:tcPr>
                </a:tc>
                <a:extLst>
                  <a:ext uri="{0D108BD9-81ED-4DB2-BD59-A6C34878D82A}">
                    <a16:rowId xmlns:a16="http://schemas.microsoft.com/office/drawing/2014/main" val="2051853288"/>
                  </a:ext>
                </a:extLst>
              </a:tr>
              <a:tr h="358021">
                <a:tc>
                  <a:txBody>
                    <a:bodyPr/>
                    <a:lstStyle/>
                    <a:p>
                      <a:pPr>
                        <a:buNone/>
                      </a:pPr>
                      <a:r>
                        <a:rPr lang="fr-FR" sz="900" b="1"/>
                        <a:t>Objet a un attribut </a:t>
                      </a:r>
                      <a:r>
                        <a:rPr lang="fr-FR" sz="900" b="1">
                          <a:latin typeface="Courier New" panose="02070309020205020404" pitchFamily="49" charset="0"/>
                        </a:rPr>
                        <a:t>degats</a:t>
                      </a:r>
                      <a:endParaRPr lang="fr-FR" sz="900"/>
                    </a:p>
                  </a:txBody>
                  <a:tcPr marL="27540" marR="27540" marT="13770" marB="13770" anchor="ctr">
                    <a:lnL>
                      <a:noFill/>
                    </a:lnL>
                    <a:lnR>
                      <a:noFill/>
                    </a:lnR>
                    <a:lnT>
                      <a:noFill/>
                    </a:lnT>
                    <a:lnB>
                      <a:noFill/>
                    </a:lnB>
                    <a:noFill/>
                  </a:tcPr>
                </a:tc>
                <a:tc>
                  <a:txBody>
                    <a:bodyPr/>
                    <a:lstStyle/>
                    <a:p>
                      <a:pPr>
                        <a:buNone/>
                      </a:pPr>
                      <a:r>
                        <a:rPr lang="fr-FR" sz="900"/>
                        <a:t>Tous les objets ont un champ dégâts.</a:t>
                      </a:r>
                    </a:p>
                  </a:txBody>
                  <a:tcPr marL="27540" marR="27540" marT="13770" marB="13770" anchor="ctr">
                    <a:lnL>
                      <a:noFill/>
                    </a:lnL>
                    <a:lnR>
                      <a:noFill/>
                    </a:lnR>
                    <a:lnT>
                      <a:noFill/>
                    </a:lnT>
                    <a:lnB>
                      <a:noFill/>
                    </a:lnB>
                    <a:noFill/>
                  </a:tcPr>
                </a:tc>
                <a:tc>
                  <a:txBody>
                    <a:bodyPr/>
                    <a:lstStyle/>
                    <a:p>
                      <a:pPr>
                        <a:buNone/>
                      </a:pPr>
                      <a:r>
                        <a:rPr lang="fr-FR" sz="900"/>
                        <a:t>Faux : seuls les objets de type Arme ont une valeur de dégâts. Mauvaise spécialisation des entités.</a:t>
                      </a:r>
                    </a:p>
                  </a:txBody>
                  <a:tcPr marL="27540" marR="27540" marT="13770" marB="13770" anchor="ctr">
                    <a:lnL>
                      <a:noFill/>
                    </a:lnL>
                    <a:lnR>
                      <a:noFill/>
                    </a:lnR>
                    <a:lnT>
                      <a:noFill/>
                    </a:lnT>
                    <a:lnB>
                      <a:noFill/>
                    </a:lnB>
                    <a:noFill/>
                  </a:tcPr>
                </a:tc>
                <a:extLst>
                  <a:ext uri="{0D108BD9-81ED-4DB2-BD59-A6C34878D82A}">
                    <a16:rowId xmlns:a16="http://schemas.microsoft.com/office/drawing/2014/main" val="3703459157"/>
                  </a:ext>
                </a:extLst>
              </a:tr>
              <a:tr h="358021">
                <a:tc>
                  <a:txBody>
                    <a:bodyPr/>
                    <a:lstStyle/>
                    <a:p>
                      <a:pPr>
                        <a:buNone/>
                      </a:pPr>
                      <a:r>
                        <a:rPr lang="fr-FR" sz="900" b="1"/>
                        <a:t>Relation Objet–Arme en 1..1</a:t>
                      </a:r>
                      <a:endParaRPr lang="fr-FR" sz="900"/>
                    </a:p>
                  </a:txBody>
                  <a:tcPr marL="27540" marR="27540" marT="13770" marB="13770" anchor="ctr">
                    <a:lnL>
                      <a:noFill/>
                    </a:lnL>
                    <a:lnR>
                      <a:noFill/>
                    </a:lnR>
                    <a:lnT>
                      <a:noFill/>
                    </a:lnT>
                    <a:lnB>
                      <a:noFill/>
                    </a:lnB>
                    <a:noFill/>
                  </a:tcPr>
                </a:tc>
                <a:tc>
                  <a:txBody>
                    <a:bodyPr/>
                    <a:lstStyle/>
                    <a:p>
                      <a:pPr>
                        <a:buNone/>
                      </a:pPr>
                      <a:r>
                        <a:rPr lang="fr-FR" sz="900"/>
                        <a:t>“Objet est une arme” dans tous les cas.</a:t>
                      </a:r>
                    </a:p>
                  </a:txBody>
                  <a:tcPr marL="27540" marR="27540" marT="13770" marB="13770" anchor="ctr">
                    <a:lnL>
                      <a:noFill/>
                    </a:lnL>
                    <a:lnR>
                      <a:noFill/>
                    </a:lnR>
                    <a:lnT>
                      <a:noFill/>
                    </a:lnT>
                    <a:lnB>
                      <a:noFill/>
                    </a:lnB>
                    <a:noFill/>
                  </a:tcPr>
                </a:tc>
                <a:tc>
                  <a:txBody>
                    <a:bodyPr/>
                    <a:lstStyle/>
                    <a:p>
                      <a:pPr>
                        <a:buNone/>
                      </a:pPr>
                      <a:r>
                        <a:rPr lang="fr-FR" sz="900"/>
                        <a:t>Faux : toutes les armes sont des objets, mais tous les objets ne sont pas des armes. C’est un 0..1, pas 1..1.</a:t>
                      </a:r>
                    </a:p>
                  </a:txBody>
                  <a:tcPr marL="27540" marR="27540" marT="13770" marB="13770" anchor="ctr">
                    <a:lnL>
                      <a:noFill/>
                    </a:lnL>
                    <a:lnR>
                      <a:noFill/>
                    </a:lnR>
                    <a:lnT>
                      <a:noFill/>
                    </a:lnT>
                    <a:lnB>
                      <a:noFill/>
                    </a:lnB>
                    <a:noFill/>
                  </a:tcPr>
                </a:tc>
                <a:extLst>
                  <a:ext uri="{0D108BD9-81ED-4DB2-BD59-A6C34878D82A}">
                    <a16:rowId xmlns:a16="http://schemas.microsoft.com/office/drawing/2014/main" val="2321759046"/>
                  </a:ext>
                </a:extLst>
              </a:tr>
              <a:tr h="440642">
                <a:tc>
                  <a:txBody>
                    <a:bodyPr/>
                    <a:lstStyle/>
                    <a:p>
                      <a:pPr>
                        <a:buNone/>
                      </a:pPr>
                      <a:r>
                        <a:rPr lang="fr-FR" sz="900" b="1"/>
                        <a:t>Relation Personnage–Quete en 1..1</a:t>
                      </a:r>
                      <a:endParaRPr lang="fr-FR" sz="900"/>
                    </a:p>
                  </a:txBody>
                  <a:tcPr marL="27540" marR="27540" marT="13770" marB="13770" anchor="ctr">
                    <a:lnL>
                      <a:noFill/>
                    </a:lnL>
                    <a:lnR>
                      <a:noFill/>
                    </a:lnR>
                    <a:lnT>
                      <a:noFill/>
                    </a:lnT>
                    <a:lnB>
                      <a:noFill/>
                    </a:lnB>
                    <a:noFill/>
                  </a:tcPr>
                </a:tc>
                <a:tc>
                  <a:txBody>
                    <a:bodyPr/>
                    <a:lstStyle/>
                    <a:p>
                      <a:pPr>
                        <a:buNone/>
                      </a:pPr>
                      <a:r>
                        <a:rPr lang="fr-FR" sz="900"/>
                        <a:t>Le modèle dit qu’un personnage effectue </a:t>
                      </a:r>
                      <a:r>
                        <a:rPr lang="fr-FR" sz="900" b="1"/>
                        <a:t>une seule</a:t>
                      </a:r>
                      <a:r>
                        <a:rPr lang="fr-FR" sz="900"/>
                        <a:t> quête et une quête est effectuée par </a:t>
                      </a:r>
                      <a:r>
                        <a:rPr lang="fr-FR" sz="900" b="1"/>
                        <a:t>un seul</a:t>
                      </a:r>
                      <a:r>
                        <a:rPr lang="fr-FR" sz="900"/>
                        <a:t> personnage.</a:t>
                      </a:r>
                    </a:p>
                  </a:txBody>
                  <a:tcPr marL="27540" marR="27540" marT="13770" marB="13770" anchor="ctr">
                    <a:lnL>
                      <a:noFill/>
                    </a:lnL>
                    <a:lnR>
                      <a:noFill/>
                    </a:lnR>
                    <a:lnT>
                      <a:noFill/>
                    </a:lnT>
                    <a:lnB>
                      <a:noFill/>
                    </a:lnB>
                    <a:noFill/>
                  </a:tcPr>
                </a:tc>
                <a:tc>
                  <a:txBody>
                    <a:bodyPr/>
                    <a:lstStyle/>
                    <a:p>
                      <a:pPr>
                        <a:buNone/>
                      </a:pPr>
                      <a:r>
                        <a:rPr lang="fr-FR" sz="900"/>
                        <a:t>Dans un jeu : un joueur fait plusieurs quêtes, et une quête peut être accomplie par plusieurs joueurs. Cardinalité totalement fausse.</a:t>
                      </a:r>
                    </a:p>
                  </a:txBody>
                  <a:tcPr marL="27540" marR="27540" marT="13770" marB="13770" anchor="ctr">
                    <a:lnL>
                      <a:noFill/>
                    </a:lnL>
                    <a:lnR>
                      <a:noFill/>
                    </a:lnR>
                    <a:lnT>
                      <a:noFill/>
                    </a:lnT>
                    <a:lnB>
                      <a:noFill/>
                    </a:lnB>
                    <a:noFill/>
                  </a:tcPr>
                </a:tc>
                <a:extLst>
                  <a:ext uri="{0D108BD9-81ED-4DB2-BD59-A6C34878D82A}">
                    <a16:rowId xmlns:a16="http://schemas.microsoft.com/office/drawing/2014/main" val="1451480398"/>
                  </a:ext>
                </a:extLst>
              </a:tr>
              <a:tr h="275401">
                <a:tc>
                  <a:txBody>
                    <a:bodyPr/>
                    <a:lstStyle/>
                    <a:p>
                      <a:pPr>
                        <a:buNone/>
                      </a:pPr>
                      <a:r>
                        <a:rPr lang="fr-FR" sz="900" b="1"/>
                        <a:t>Relation Quete–Objet en 1..1</a:t>
                      </a:r>
                      <a:endParaRPr lang="fr-FR" sz="900"/>
                    </a:p>
                  </a:txBody>
                  <a:tcPr marL="27540" marR="27540" marT="13770" marB="13770" anchor="ctr">
                    <a:lnL>
                      <a:noFill/>
                    </a:lnL>
                    <a:lnR>
                      <a:noFill/>
                    </a:lnR>
                    <a:lnT>
                      <a:noFill/>
                    </a:lnT>
                    <a:lnB>
                      <a:noFill/>
                    </a:lnB>
                    <a:noFill/>
                  </a:tcPr>
                </a:tc>
                <a:tc>
                  <a:txBody>
                    <a:bodyPr/>
                    <a:lstStyle/>
                    <a:p>
                      <a:pPr>
                        <a:buNone/>
                      </a:pPr>
                      <a:r>
                        <a:rPr lang="fr-FR" sz="900"/>
                        <a:t>Une quête donne exactement un objet.</a:t>
                      </a:r>
                    </a:p>
                  </a:txBody>
                  <a:tcPr marL="27540" marR="27540" marT="13770" marB="13770" anchor="ctr">
                    <a:lnL>
                      <a:noFill/>
                    </a:lnL>
                    <a:lnR>
                      <a:noFill/>
                    </a:lnR>
                    <a:lnT>
                      <a:noFill/>
                    </a:lnT>
                    <a:lnB>
                      <a:noFill/>
                    </a:lnB>
                    <a:noFill/>
                  </a:tcPr>
                </a:tc>
                <a:tc>
                  <a:txBody>
                    <a:bodyPr/>
                    <a:lstStyle/>
                    <a:p>
                      <a:pPr>
                        <a:buNone/>
                      </a:pPr>
                      <a:r>
                        <a:rPr lang="fr-FR" sz="900"/>
                        <a:t>Une quête peut donner plusieurs objets. Et un objet peut être la récompense de plusieurs quêtes.</a:t>
                      </a:r>
                    </a:p>
                  </a:txBody>
                  <a:tcPr marL="27540" marR="27540" marT="13770" marB="13770" anchor="ctr">
                    <a:lnL>
                      <a:noFill/>
                    </a:lnL>
                    <a:lnR>
                      <a:noFill/>
                    </a:lnR>
                    <a:lnT>
                      <a:noFill/>
                    </a:lnT>
                    <a:lnB>
                      <a:noFill/>
                    </a:lnB>
                    <a:noFill/>
                  </a:tcPr>
                </a:tc>
                <a:extLst>
                  <a:ext uri="{0D108BD9-81ED-4DB2-BD59-A6C34878D82A}">
                    <a16:rowId xmlns:a16="http://schemas.microsoft.com/office/drawing/2014/main" val="1406620783"/>
                  </a:ext>
                </a:extLst>
              </a:tr>
              <a:tr h="275401">
                <a:tc>
                  <a:txBody>
                    <a:bodyPr/>
                    <a:lstStyle/>
                    <a:p>
                      <a:pPr>
                        <a:buNone/>
                      </a:pPr>
                      <a:r>
                        <a:rPr lang="fr-FR" sz="900" b="1"/>
                        <a:t>Attribut </a:t>
                      </a:r>
                      <a:r>
                        <a:rPr lang="fr-FR" sz="900" b="1">
                          <a:latin typeface="Courier New" panose="02070309020205020404" pitchFamily="49" charset="0"/>
                        </a:rPr>
                        <a:t>id_personnage</a:t>
                      </a:r>
                      <a:r>
                        <a:rPr lang="fr-FR" sz="900" b="1"/>
                        <a:t> dans Quete</a:t>
                      </a:r>
                      <a:endParaRPr lang="fr-FR" sz="900"/>
                    </a:p>
                  </a:txBody>
                  <a:tcPr marL="27540" marR="27540" marT="13770" marB="13770" anchor="ctr">
                    <a:lnL>
                      <a:noFill/>
                    </a:lnL>
                    <a:lnR>
                      <a:noFill/>
                    </a:lnR>
                    <a:lnT>
                      <a:noFill/>
                    </a:lnT>
                    <a:lnB>
                      <a:noFill/>
                    </a:lnB>
                    <a:noFill/>
                  </a:tcPr>
                </a:tc>
                <a:tc>
                  <a:txBody>
                    <a:bodyPr/>
                    <a:lstStyle/>
                    <a:p>
                      <a:pPr>
                        <a:buNone/>
                      </a:pPr>
                      <a:r>
                        <a:rPr lang="fr-FR" sz="900"/>
                        <a:t>La quête est liée à un seul personnage.</a:t>
                      </a:r>
                    </a:p>
                  </a:txBody>
                  <a:tcPr marL="27540" marR="27540" marT="13770" marB="13770" anchor="ctr">
                    <a:lnL>
                      <a:noFill/>
                    </a:lnL>
                    <a:lnR>
                      <a:noFill/>
                    </a:lnR>
                    <a:lnT>
                      <a:noFill/>
                    </a:lnT>
                    <a:lnB>
                      <a:noFill/>
                    </a:lnB>
                    <a:noFill/>
                  </a:tcPr>
                </a:tc>
                <a:tc>
                  <a:txBody>
                    <a:bodyPr/>
                    <a:lstStyle/>
                    <a:p>
                      <a:pPr>
                        <a:buNone/>
                      </a:pPr>
                      <a:r>
                        <a:rPr lang="fr-FR" sz="900"/>
                        <a:t>Violente le métier : les quêtes existent indépendamment des personnages.</a:t>
                      </a:r>
                    </a:p>
                  </a:txBody>
                  <a:tcPr marL="27540" marR="27540" marT="13770" marB="13770" anchor="ctr">
                    <a:lnL>
                      <a:noFill/>
                    </a:lnL>
                    <a:lnR>
                      <a:noFill/>
                    </a:lnR>
                    <a:lnT>
                      <a:noFill/>
                    </a:lnT>
                    <a:lnB>
                      <a:noFill/>
                    </a:lnB>
                    <a:noFill/>
                  </a:tcPr>
                </a:tc>
                <a:extLst>
                  <a:ext uri="{0D108BD9-81ED-4DB2-BD59-A6C34878D82A}">
                    <a16:rowId xmlns:a16="http://schemas.microsoft.com/office/drawing/2014/main" val="2449558623"/>
                  </a:ext>
                </a:extLst>
              </a:tr>
              <a:tr h="275401">
                <a:tc>
                  <a:txBody>
                    <a:bodyPr/>
                    <a:lstStyle/>
                    <a:p>
                      <a:pPr>
                        <a:buNone/>
                      </a:pPr>
                      <a:r>
                        <a:rPr lang="fr-FR" sz="900" b="1"/>
                        <a:t>Arme possède un champ </a:t>
                      </a:r>
                      <a:r>
                        <a:rPr lang="fr-FR" sz="900" b="1">
                          <a:latin typeface="Courier New" panose="02070309020205020404" pitchFamily="49" charset="0"/>
                        </a:rPr>
                        <a:t>id_objet</a:t>
                      </a:r>
                      <a:endParaRPr lang="fr-FR" sz="900"/>
                    </a:p>
                  </a:txBody>
                  <a:tcPr marL="27540" marR="27540" marT="13770" marB="13770" anchor="ctr">
                    <a:lnL>
                      <a:noFill/>
                    </a:lnL>
                    <a:lnR>
                      <a:noFill/>
                    </a:lnR>
                    <a:lnT>
                      <a:noFill/>
                    </a:lnT>
                    <a:lnB>
                      <a:noFill/>
                    </a:lnB>
                    <a:noFill/>
                  </a:tcPr>
                </a:tc>
                <a:tc>
                  <a:txBody>
                    <a:bodyPr/>
                    <a:lstStyle/>
                    <a:p>
                      <a:pPr>
                        <a:buNone/>
                      </a:pPr>
                      <a:r>
                        <a:rPr lang="fr-FR" sz="900"/>
                        <a:t>Ajout d'un identifiant qui fait doublon.</a:t>
                      </a:r>
                    </a:p>
                  </a:txBody>
                  <a:tcPr marL="27540" marR="27540" marT="13770" marB="13770" anchor="ctr">
                    <a:lnL>
                      <a:noFill/>
                    </a:lnL>
                    <a:lnR>
                      <a:noFill/>
                    </a:lnR>
                    <a:lnT>
                      <a:noFill/>
                    </a:lnT>
                    <a:lnB>
                      <a:noFill/>
                    </a:lnB>
                    <a:noFill/>
                  </a:tcPr>
                </a:tc>
                <a:tc>
                  <a:txBody>
                    <a:bodyPr/>
                    <a:lstStyle/>
                    <a:p>
                      <a:pPr>
                        <a:buNone/>
                      </a:pPr>
                      <a:r>
                        <a:rPr lang="fr-FR" sz="900"/>
                        <a:t>Une arme est déjà un objet : la référence doit être maitrisée par une relation, pas un attribut isolé.</a:t>
                      </a:r>
                    </a:p>
                  </a:txBody>
                  <a:tcPr marL="27540" marR="27540" marT="13770" marB="13770" anchor="ctr">
                    <a:lnL>
                      <a:noFill/>
                    </a:lnL>
                    <a:lnR>
                      <a:noFill/>
                    </a:lnR>
                    <a:lnT>
                      <a:noFill/>
                    </a:lnT>
                    <a:lnB>
                      <a:noFill/>
                    </a:lnB>
                    <a:noFill/>
                  </a:tcPr>
                </a:tc>
                <a:extLst>
                  <a:ext uri="{0D108BD9-81ED-4DB2-BD59-A6C34878D82A}">
                    <a16:rowId xmlns:a16="http://schemas.microsoft.com/office/drawing/2014/main" val="2227687438"/>
                  </a:ext>
                </a:extLst>
              </a:tr>
              <a:tr h="358021">
                <a:tc>
                  <a:txBody>
                    <a:bodyPr/>
                    <a:lstStyle/>
                    <a:p>
                      <a:pPr>
                        <a:buNone/>
                      </a:pPr>
                      <a:r>
                        <a:rPr lang="fr-FR" sz="900" b="1"/>
                        <a:t>Inscription mal définie</a:t>
                      </a:r>
                      <a:endParaRPr lang="fr-FR" sz="900"/>
                    </a:p>
                  </a:txBody>
                  <a:tcPr marL="27540" marR="27540" marT="13770" marB="13770" anchor="ctr">
                    <a:lnL>
                      <a:noFill/>
                    </a:lnL>
                    <a:lnR>
                      <a:noFill/>
                    </a:lnR>
                    <a:lnT>
                      <a:noFill/>
                    </a:lnT>
                    <a:lnB>
                      <a:noFill/>
                    </a:lnB>
                    <a:noFill/>
                  </a:tcPr>
                </a:tc>
                <a:tc>
                  <a:txBody>
                    <a:bodyPr/>
                    <a:lstStyle/>
                    <a:p>
                      <a:pPr>
                        <a:buNone/>
                      </a:pPr>
                      <a:r>
                        <a:rPr lang="fr-FR" sz="900"/>
                        <a:t>L’entité "Inscription" du faux modèle original n'est pas utilisée correctement.</a:t>
                      </a:r>
                    </a:p>
                  </a:txBody>
                  <a:tcPr marL="27540" marR="27540" marT="13770" marB="13770" anchor="ctr">
                    <a:lnL>
                      <a:noFill/>
                    </a:lnL>
                    <a:lnR>
                      <a:noFill/>
                    </a:lnR>
                    <a:lnT>
                      <a:noFill/>
                    </a:lnT>
                    <a:lnB>
                      <a:noFill/>
                    </a:lnB>
                    <a:noFill/>
                  </a:tcPr>
                </a:tc>
                <a:tc>
                  <a:txBody>
                    <a:bodyPr/>
                    <a:lstStyle/>
                    <a:p>
                      <a:pPr>
                        <a:buNone/>
                      </a:pPr>
                      <a:r>
                        <a:rPr lang="fr-FR" sz="900"/>
                        <a:t>Dans ce nouveau thème, c’est “Inventaire contient Objet” qui doit être modélisé proprement via une table d’association.</a:t>
                      </a:r>
                    </a:p>
                  </a:txBody>
                  <a:tcPr marL="27540" marR="27540" marT="13770" marB="13770" anchor="ctr">
                    <a:lnL>
                      <a:noFill/>
                    </a:lnL>
                    <a:lnR>
                      <a:noFill/>
                    </a:lnR>
                    <a:lnT>
                      <a:noFill/>
                    </a:lnT>
                    <a:lnB>
                      <a:noFill/>
                    </a:lnB>
                    <a:noFill/>
                  </a:tcPr>
                </a:tc>
                <a:extLst>
                  <a:ext uri="{0D108BD9-81ED-4DB2-BD59-A6C34878D82A}">
                    <a16:rowId xmlns:a16="http://schemas.microsoft.com/office/drawing/2014/main" val="4100374207"/>
                  </a:ext>
                </a:extLst>
              </a:tr>
              <a:tr h="192781">
                <a:tc>
                  <a:txBody>
                    <a:bodyPr/>
                    <a:lstStyle/>
                    <a:p>
                      <a:pPr>
                        <a:buNone/>
                      </a:pPr>
                      <a:r>
                        <a:rPr lang="fr-FR" sz="900" b="1"/>
                        <a:t>Attributs peu cohérents dans certaines entités</a:t>
                      </a:r>
                      <a:endParaRPr lang="fr-FR" sz="900"/>
                    </a:p>
                  </a:txBody>
                  <a:tcPr marL="27540" marR="27540" marT="13770" marB="13770" anchor="ctr">
                    <a:lnL>
                      <a:noFill/>
                    </a:lnL>
                    <a:lnR>
                      <a:noFill/>
                    </a:lnR>
                    <a:lnT>
                      <a:noFill/>
                    </a:lnT>
                    <a:lnB>
                      <a:noFill/>
                    </a:lnB>
                    <a:noFill/>
                  </a:tcPr>
                </a:tc>
                <a:tc>
                  <a:txBody>
                    <a:bodyPr/>
                    <a:lstStyle/>
                    <a:p>
                      <a:pPr>
                        <a:buNone/>
                      </a:pPr>
                      <a:r>
                        <a:rPr lang="fr-FR" sz="900"/>
                        <a:t>Ex: “nom_objet” dans Inventaire, “degats” dans Objet.</a:t>
                      </a:r>
                    </a:p>
                  </a:txBody>
                  <a:tcPr marL="27540" marR="27540" marT="13770" marB="13770" anchor="ctr">
                    <a:lnL>
                      <a:noFill/>
                    </a:lnL>
                    <a:lnR>
                      <a:noFill/>
                    </a:lnR>
                    <a:lnT>
                      <a:noFill/>
                    </a:lnT>
                    <a:lnB>
                      <a:noFill/>
                    </a:lnB>
                    <a:noFill/>
                  </a:tcPr>
                </a:tc>
                <a:tc>
                  <a:txBody>
                    <a:bodyPr/>
                    <a:lstStyle/>
                    <a:p>
                      <a:pPr>
                        <a:buNone/>
                      </a:pPr>
                      <a:r>
                        <a:rPr lang="fr-FR" sz="900"/>
                        <a:t>Les attributs ne correspondent pas au rôle de l’entité métier.</a:t>
                      </a:r>
                    </a:p>
                  </a:txBody>
                  <a:tcPr marL="27540" marR="27540" marT="13770" marB="13770" anchor="ctr">
                    <a:lnL>
                      <a:noFill/>
                    </a:lnL>
                    <a:lnR>
                      <a:noFill/>
                    </a:lnR>
                    <a:lnT>
                      <a:noFill/>
                    </a:lnT>
                    <a:lnB>
                      <a:noFill/>
                    </a:lnB>
                    <a:noFill/>
                  </a:tcPr>
                </a:tc>
                <a:extLst>
                  <a:ext uri="{0D108BD9-81ED-4DB2-BD59-A6C34878D82A}">
                    <a16:rowId xmlns:a16="http://schemas.microsoft.com/office/drawing/2014/main" val="605232641"/>
                  </a:ext>
                </a:extLst>
              </a:tr>
              <a:tr h="440642">
                <a:tc>
                  <a:txBody>
                    <a:bodyPr/>
                    <a:lstStyle/>
                    <a:p>
                      <a:pPr>
                        <a:buNone/>
                      </a:pPr>
                      <a:r>
                        <a:rPr lang="fr-FR" sz="900" b="1"/>
                        <a:t>Manque de table associative pour Inventaire–Objet</a:t>
                      </a:r>
                      <a:endParaRPr lang="fr-FR" sz="900"/>
                    </a:p>
                  </a:txBody>
                  <a:tcPr marL="27540" marR="27540" marT="13770" marB="13770" anchor="ctr">
                    <a:lnL>
                      <a:noFill/>
                    </a:lnL>
                    <a:lnR>
                      <a:noFill/>
                    </a:lnR>
                    <a:lnT>
                      <a:noFill/>
                    </a:lnT>
                    <a:lnB>
                      <a:noFill/>
                    </a:lnB>
                    <a:noFill/>
                  </a:tcPr>
                </a:tc>
                <a:tc>
                  <a:txBody>
                    <a:bodyPr/>
                    <a:lstStyle/>
                    <a:p>
                      <a:pPr>
                        <a:buNone/>
                      </a:pPr>
                      <a:r>
                        <a:rPr lang="fr-FR" sz="900"/>
                        <a:t>Relation directe 1..N.</a:t>
                      </a:r>
                    </a:p>
                  </a:txBody>
                  <a:tcPr marL="27540" marR="27540" marT="13770" marB="13770" anchor="ctr">
                    <a:lnL>
                      <a:noFill/>
                    </a:lnL>
                    <a:lnR>
                      <a:noFill/>
                    </a:lnR>
                    <a:lnT>
                      <a:noFill/>
                    </a:lnT>
                    <a:lnB>
                      <a:noFill/>
                    </a:lnB>
                    <a:noFill/>
                  </a:tcPr>
                </a:tc>
                <a:tc>
                  <a:txBody>
                    <a:bodyPr/>
                    <a:lstStyle/>
                    <a:p>
                      <a:pPr>
                        <a:buNone/>
                      </a:pPr>
                      <a:r>
                        <a:rPr lang="fr-FR" sz="900"/>
                        <a:t>Un inventaire contient plusieurs objets, mais un objet peut apparaître dans plusieurs inventaires. Une table d’association est nécessaire.</a:t>
                      </a:r>
                    </a:p>
                  </a:txBody>
                  <a:tcPr marL="27540" marR="27540" marT="13770" marB="13770" anchor="ctr">
                    <a:lnL>
                      <a:noFill/>
                    </a:lnL>
                    <a:lnR>
                      <a:noFill/>
                    </a:lnR>
                    <a:lnT>
                      <a:noFill/>
                    </a:lnT>
                    <a:lnB>
                      <a:noFill/>
                    </a:lnB>
                    <a:noFill/>
                  </a:tcPr>
                </a:tc>
                <a:extLst>
                  <a:ext uri="{0D108BD9-81ED-4DB2-BD59-A6C34878D82A}">
                    <a16:rowId xmlns:a16="http://schemas.microsoft.com/office/drawing/2014/main" val="1772059686"/>
                  </a:ext>
                </a:extLst>
              </a:tr>
              <a:tr h="192781">
                <a:tc>
                  <a:txBody>
                    <a:bodyPr/>
                    <a:lstStyle/>
                    <a:p>
                      <a:pPr>
                        <a:buNone/>
                      </a:pPr>
                      <a:r>
                        <a:rPr lang="fr-FR" sz="900" b="1" dirty="0"/>
                        <a:t>Nom de relation ambigu (“possède”)</a:t>
                      </a:r>
                      <a:endParaRPr lang="fr-FR" sz="900" dirty="0"/>
                    </a:p>
                  </a:txBody>
                  <a:tcPr marL="27540" marR="27540" marT="13770" marB="13770" anchor="ctr">
                    <a:lnL>
                      <a:noFill/>
                    </a:lnL>
                    <a:lnR>
                      <a:noFill/>
                    </a:lnR>
                    <a:lnT>
                      <a:noFill/>
                    </a:lnT>
                    <a:lnB>
                      <a:noFill/>
                    </a:lnB>
                    <a:noFill/>
                  </a:tcPr>
                </a:tc>
                <a:tc>
                  <a:txBody>
                    <a:bodyPr/>
                    <a:lstStyle/>
                    <a:p>
                      <a:pPr>
                        <a:buNone/>
                      </a:pPr>
                      <a:r>
                        <a:rPr lang="fr-FR" sz="900" dirty="0"/>
                        <a:t>Les relations ne sont pas explicites sur les cardinalités.</a:t>
                      </a:r>
                    </a:p>
                  </a:txBody>
                  <a:tcPr marL="27540" marR="27540" marT="13770" marB="13770" anchor="ctr">
                    <a:lnL>
                      <a:noFill/>
                    </a:lnL>
                    <a:lnR>
                      <a:noFill/>
                    </a:lnR>
                    <a:lnT>
                      <a:noFill/>
                    </a:lnT>
                    <a:lnB>
                      <a:noFill/>
                    </a:lnB>
                    <a:noFill/>
                  </a:tcPr>
                </a:tc>
                <a:tc>
                  <a:txBody>
                    <a:bodyPr/>
                    <a:lstStyle/>
                    <a:p>
                      <a:pPr>
                        <a:buNone/>
                      </a:pPr>
                      <a:r>
                        <a:rPr lang="fr-FR" sz="900" dirty="0"/>
                        <a:t>Mauvaise pratique pédagogique pour un MCD.</a:t>
                      </a:r>
                    </a:p>
                  </a:txBody>
                  <a:tcPr marL="27540" marR="27540" marT="13770" marB="13770" anchor="ctr">
                    <a:lnL>
                      <a:noFill/>
                    </a:lnL>
                    <a:lnR>
                      <a:noFill/>
                    </a:lnR>
                    <a:lnT>
                      <a:noFill/>
                    </a:lnT>
                    <a:lnB>
                      <a:noFill/>
                    </a:lnB>
                    <a:noFill/>
                  </a:tcPr>
                </a:tc>
                <a:extLst>
                  <a:ext uri="{0D108BD9-81ED-4DB2-BD59-A6C34878D82A}">
                    <a16:rowId xmlns:a16="http://schemas.microsoft.com/office/drawing/2014/main" val="3693898541"/>
                  </a:ext>
                </a:extLst>
              </a:tr>
            </a:tbl>
          </a:graphicData>
        </a:graphic>
      </p:graphicFrame>
    </p:spTree>
    <p:extLst>
      <p:ext uri="{BB962C8B-B14F-4D97-AF65-F5344CB8AC3E}">
        <p14:creationId xmlns:p14="http://schemas.microsoft.com/office/powerpoint/2010/main" val="403165462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1041"/>
        </a:solidFill>
        <a:effectLst/>
      </p:bgPr>
    </p:bg>
    <p:spTree>
      <p:nvGrpSpPr>
        <p:cNvPr id="1" name="">
          <a:extLst>
            <a:ext uri="{FF2B5EF4-FFF2-40B4-BE49-F238E27FC236}">
              <a16:creationId xmlns:a16="http://schemas.microsoft.com/office/drawing/2014/main" id="{1AEEA0CA-8B7A-7434-7E45-669B46F86F89}"/>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82FB4BFC-213C-778C-9644-413A97FC26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D7F3CC7-0F1F-F111-0A8D-625F74A5B428}"/>
              </a:ext>
            </a:extLst>
          </p:cNvPr>
          <p:cNvSpPr txBox="1"/>
          <p:nvPr/>
        </p:nvSpPr>
        <p:spPr>
          <a:xfrm>
            <a:off x="2821641" y="3075057"/>
            <a:ext cx="6548718" cy="1323439"/>
          </a:xfrm>
          <a:prstGeom prst="rect">
            <a:avLst/>
          </a:prstGeom>
          <a:noFill/>
        </p:spPr>
        <p:txBody>
          <a:bodyPr wrap="square" rtlCol="0">
            <a:spAutoFit/>
          </a:bodyPr>
          <a:lstStyle/>
          <a:p>
            <a:pPr algn="ctr"/>
            <a:r>
              <a:rPr lang="fr-FR" sz="4000" dirty="0">
                <a:solidFill>
                  <a:schemeClr val="bg1"/>
                </a:solidFill>
              </a:rPr>
              <a:t>SECTION 3</a:t>
            </a:r>
          </a:p>
          <a:p>
            <a:pPr algn="ctr"/>
            <a:r>
              <a:rPr lang="fr-FR" sz="4000" dirty="0">
                <a:solidFill>
                  <a:schemeClr val="bg1"/>
                </a:solidFill>
              </a:rPr>
              <a:t>Mise en place de la base</a:t>
            </a:r>
          </a:p>
        </p:txBody>
      </p:sp>
    </p:spTree>
    <p:extLst>
      <p:ext uri="{BB962C8B-B14F-4D97-AF65-F5344CB8AC3E}">
        <p14:creationId xmlns:p14="http://schemas.microsoft.com/office/powerpoint/2010/main" val="701166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AE55-01D4-B2F6-CE03-D867490F8871}"/>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AA0BDBCF-6199-3774-B43D-3C31390C27FD}"/>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C049DAAD-E0C0-4F20-C75A-173437AB1904}"/>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50316C3F-F0BB-CB2C-D612-CB80E8E7DFB9}"/>
              </a:ext>
            </a:extLst>
          </p:cNvPr>
          <p:cNvSpPr txBox="1">
            <a:spLocks/>
          </p:cNvSpPr>
          <p:nvPr/>
        </p:nvSpPr>
        <p:spPr>
          <a:xfrm>
            <a:off x="334829" y="527474"/>
            <a:ext cx="11969230"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dirty="0">
                <a:solidFill>
                  <a:schemeClr val="bg1"/>
                </a:solidFill>
              </a:rPr>
              <a:t>Mettre en place l’environnement : Docker + PostgreSQL + Script SQL</a:t>
            </a:r>
            <a:endParaRPr lang="en-US" spc="-200" dirty="0">
              <a:solidFill>
                <a:schemeClr val="bg1"/>
              </a:solidFill>
            </a:endParaRPr>
          </a:p>
        </p:txBody>
      </p:sp>
      <p:sp>
        <p:nvSpPr>
          <p:cNvPr id="79" name="slideNumber__text_footer__s1">
            <a:extLst>
              <a:ext uri="{FF2B5EF4-FFF2-40B4-BE49-F238E27FC236}">
                <a16:creationId xmlns:a16="http://schemas.microsoft.com/office/drawing/2014/main" id="{95FC50FC-424D-2E5F-B07C-325303C6A856}"/>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18</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33" name="TextBox 27__text_h2__s1">
            <a:extLst>
              <a:ext uri="{FF2B5EF4-FFF2-40B4-BE49-F238E27FC236}">
                <a16:creationId xmlns:a16="http://schemas.microsoft.com/office/drawing/2014/main" id="{94F45518-2624-629D-96F3-F2FF46CCE410}"/>
              </a:ext>
            </a:extLst>
          </p:cNvPr>
          <p:cNvSpPr txBox="1"/>
          <p:nvPr/>
        </p:nvSpPr>
        <p:spPr>
          <a:xfrm>
            <a:off x="334829" y="1309733"/>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Concept clé</a:t>
            </a:r>
            <a:r>
              <a:rPr lang="en-US" sz="2000" b="1" dirty="0">
                <a:solidFill>
                  <a:srgbClr val="0ED8B8"/>
                </a:solidFill>
                <a:latin typeface="Century Gothic" panose="020B0502020202020204" pitchFamily="34" charset="0"/>
              </a:rPr>
              <a:t> </a:t>
            </a:r>
          </a:p>
        </p:txBody>
      </p:sp>
      <p:pic>
        <p:nvPicPr>
          <p:cNvPr id="1028" name="Picture 4" descr="Marin Vogler - Co-fondateur Coda / X-HEC Entrepreneurs | LinkedIn">
            <a:extLst>
              <a:ext uri="{FF2B5EF4-FFF2-40B4-BE49-F238E27FC236}">
                <a16:creationId xmlns:a16="http://schemas.microsoft.com/office/drawing/2014/main" id="{DA7D8F50-6CB9-ED40-5503-DB1A78869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4" y="6351025"/>
            <a:ext cx="3147937"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A44F509-4035-FA5B-CA07-19E1B21F0CCD}"/>
              </a:ext>
            </a:extLst>
          </p:cNvPr>
          <p:cNvSpPr txBox="1"/>
          <p:nvPr/>
        </p:nvSpPr>
        <p:spPr>
          <a:xfrm>
            <a:off x="334829" y="1720102"/>
            <a:ext cx="8217498" cy="738664"/>
          </a:xfrm>
          <a:prstGeom prst="rect">
            <a:avLst/>
          </a:prstGeom>
          <a:noFill/>
        </p:spPr>
        <p:txBody>
          <a:bodyPr wrap="square">
            <a:spAutoFit/>
          </a:bodyPr>
          <a:lstStyle/>
          <a:p>
            <a:r>
              <a:rPr lang="fr-FR" sz="1400" dirty="0"/>
              <a:t>Chaque élève va travailler dans </a:t>
            </a:r>
            <a:r>
              <a:rPr lang="fr-FR" sz="1400" b="1" dirty="0"/>
              <a:t>son propre environnement local</a:t>
            </a:r>
            <a:r>
              <a:rPr lang="fr-FR" sz="1400" dirty="0"/>
              <a:t>, totalement isolé.</a:t>
            </a:r>
            <a:br>
              <a:rPr lang="fr-FR" sz="1400" dirty="0"/>
            </a:br>
            <a:r>
              <a:rPr lang="fr-FR" sz="1400" dirty="0"/>
              <a:t>Docker permet de lancer une base PostgreSQL indépendante pour chacun : aucun effet de bord, aucune interaction involontaire entre vos bases.</a:t>
            </a:r>
          </a:p>
        </p:txBody>
      </p:sp>
      <p:pic>
        <p:nvPicPr>
          <p:cNvPr id="6" name="Picture 4" descr="How to get your team to work like a Formula One pit crew - Fast Company">
            <a:extLst>
              <a:ext uri="{FF2B5EF4-FFF2-40B4-BE49-F238E27FC236}">
                <a16:creationId xmlns:a16="http://schemas.microsoft.com/office/drawing/2014/main" id="{CCC5E858-BC8D-2124-F460-5C6DA84EF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987240" y="2167292"/>
            <a:ext cx="5261585" cy="314793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675FD22A-8B29-887E-8F75-3C7933218790}"/>
              </a:ext>
            </a:extLst>
          </p:cNvPr>
          <p:cNvSpPr txBox="1"/>
          <p:nvPr/>
        </p:nvSpPr>
        <p:spPr>
          <a:xfrm>
            <a:off x="1893058" y="6043081"/>
            <a:ext cx="6152028" cy="369332"/>
          </a:xfrm>
          <a:prstGeom prst="rect">
            <a:avLst/>
          </a:prstGeom>
          <a:noFill/>
        </p:spPr>
        <p:txBody>
          <a:bodyPr wrap="square">
            <a:spAutoFit/>
          </a:bodyPr>
          <a:lstStyle/>
          <a:p>
            <a:r>
              <a:rPr lang="fr-FR" dirty="0">
                <a:hlinkClick r:id="rId5"/>
              </a:rPr>
              <a:t>https://github.com/lgauthier1/coda-module-sql</a:t>
            </a:r>
            <a:endParaRPr lang="fr-FR" dirty="0"/>
          </a:p>
        </p:txBody>
      </p:sp>
      <p:sp>
        <p:nvSpPr>
          <p:cNvPr id="10" name="TextBox 27__text_h2__s1">
            <a:extLst>
              <a:ext uri="{FF2B5EF4-FFF2-40B4-BE49-F238E27FC236}">
                <a16:creationId xmlns:a16="http://schemas.microsoft.com/office/drawing/2014/main" id="{502D6D31-84D1-66B8-8BE8-BAF16DCF4E7A}"/>
              </a:ext>
            </a:extLst>
          </p:cNvPr>
          <p:cNvSpPr txBox="1"/>
          <p:nvPr/>
        </p:nvSpPr>
        <p:spPr>
          <a:xfrm>
            <a:off x="334829" y="2448669"/>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Pourquoi cette approche</a:t>
            </a:r>
            <a:endParaRPr lang="en-US" sz="2000" b="1" dirty="0">
              <a:solidFill>
                <a:srgbClr val="0ED8B8"/>
              </a:solidFill>
              <a:latin typeface="Century Gothic" panose="020B0502020202020204" pitchFamily="34" charset="0"/>
            </a:endParaRPr>
          </a:p>
        </p:txBody>
      </p:sp>
      <p:sp>
        <p:nvSpPr>
          <p:cNvPr id="12" name="TextBox 27__text_h2__s1">
            <a:extLst>
              <a:ext uri="{FF2B5EF4-FFF2-40B4-BE49-F238E27FC236}">
                <a16:creationId xmlns:a16="http://schemas.microsoft.com/office/drawing/2014/main" id="{8C549541-2A95-CED0-6E12-D2E3B4C8D47A}"/>
              </a:ext>
            </a:extLst>
          </p:cNvPr>
          <p:cNvSpPr txBox="1"/>
          <p:nvPr/>
        </p:nvSpPr>
        <p:spPr>
          <a:xfrm>
            <a:off x="334829" y="4152233"/>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Ce que vous allez utiliser:</a:t>
            </a:r>
            <a:r>
              <a:rPr lang="en-US" sz="2000" b="1" dirty="0">
                <a:solidFill>
                  <a:srgbClr val="0ED8B8"/>
                </a:solidFill>
                <a:latin typeface="Century Gothic" panose="020B0502020202020204" pitchFamily="34" charset="0"/>
              </a:rPr>
              <a:t> </a:t>
            </a:r>
          </a:p>
        </p:txBody>
      </p:sp>
      <p:sp>
        <p:nvSpPr>
          <p:cNvPr id="16" name="ZoneTexte 15">
            <a:extLst>
              <a:ext uri="{FF2B5EF4-FFF2-40B4-BE49-F238E27FC236}">
                <a16:creationId xmlns:a16="http://schemas.microsoft.com/office/drawing/2014/main" id="{DEDF2525-3504-92E3-2B89-B6088AB0508F}"/>
              </a:ext>
            </a:extLst>
          </p:cNvPr>
          <p:cNvSpPr txBox="1"/>
          <p:nvPr/>
        </p:nvSpPr>
        <p:spPr>
          <a:xfrm>
            <a:off x="334829" y="2974878"/>
            <a:ext cx="8217498" cy="1169551"/>
          </a:xfrm>
          <a:prstGeom prst="rect">
            <a:avLst/>
          </a:prstGeom>
          <a:noFill/>
        </p:spPr>
        <p:txBody>
          <a:bodyPr wrap="square">
            <a:spAutoFit/>
          </a:bodyPr>
          <a:lstStyle/>
          <a:p>
            <a:pPr marL="285750" indent="-285750">
              <a:buFont typeface="Arial" panose="020B0604020202020204" pitchFamily="34" charset="0"/>
              <a:buChar char="•"/>
            </a:pPr>
            <a:r>
              <a:rPr lang="fr-FR" sz="1400" dirty="0"/>
              <a:t>Chaque environnement est local et isolé</a:t>
            </a:r>
          </a:p>
          <a:p>
            <a:pPr marL="285750" indent="-285750">
              <a:buFont typeface="Arial" panose="020B0604020202020204" pitchFamily="34" charset="0"/>
              <a:buChar char="•"/>
            </a:pPr>
            <a:r>
              <a:rPr lang="fr-FR" sz="1400" dirty="0"/>
              <a:t>Impossible d’impacter le travail d’un autre élève</a:t>
            </a:r>
          </a:p>
          <a:p>
            <a:pPr marL="285750" indent="-285750">
              <a:buFont typeface="Arial" panose="020B0604020202020204" pitchFamily="34" charset="0"/>
              <a:buChar char="•"/>
            </a:pPr>
            <a:r>
              <a:rPr lang="fr-FR" sz="1400" dirty="0"/>
              <a:t>On peut tout casser, relancer, recommencer sans risque</a:t>
            </a:r>
          </a:p>
          <a:p>
            <a:pPr marL="285750" indent="-285750">
              <a:buFont typeface="Arial" panose="020B0604020202020204" pitchFamily="34" charset="0"/>
              <a:buChar char="•"/>
            </a:pPr>
            <a:r>
              <a:rPr lang="fr-FR" sz="1400" dirty="0"/>
              <a:t>Même configuration pour tout le monde</a:t>
            </a:r>
          </a:p>
          <a:p>
            <a:pPr marL="285750" indent="-285750">
              <a:buFont typeface="Arial" panose="020B0604020202020204" pitchFamily="34" charset="0"/>
              <a:buChar char="•"/>
            </a:pPr>
            <a:r>
              <a:rPr lang="fr-FR" sz="1400" dirty="0"/>
              <a:t>Mise en place simple, reproductible et propre</a:t>
            </a:r>
          </a:p>
        </p:txBody>
      </p:sp>
      <p:sp>
        <p:nvSpPr>
          <p:cNvPr id="19" name="ZoneTexte 18">
            <a:extLst>
              <a:ext uri="{FF2B5EF4-FFF2-40B4-BE49-F238E27FC236}">
                <a16:creationId xmlns:a16="http://schemas.microsoft.com/office/drawing/2014/main" id="{E2FB92F8-8C4E-F2A0-2214-30B66B0065D5}"/>
              </a:ext>
            </a:extLst>
          </p:cNvPr>
          <p:cNvSpPr txBox="1"/>
          <p:nvPr/>
        </p:nvSpPr>
        <p:spPr>
          <a:xfrm>
            <a:off x="334829" y="4613670"/>
            <a:ext cx="8217498" cy="1169551"/>
          </a:xfrm>
          <a:prstGeom prst="rect">
            <a:avLst/>
          </a:prstGeom>
          <a:noFill/>
        </p:spPr>
        <p:txBody>
          <a:bodyPr wrap="square">
            <a:spAutoFit/>
          </a:bodyPr>
          <a:lstStyle/>
          <a:p>
            <a:pPr marL="285750" indent="-285750">
              <a:buFont typeface="Arial" panose="020B0604020202020204" pitchFamily="34" charset="0"/>
              <a:buChar char="•"/>
            </a:pPr>
            <a:r>
              <a:rPr lang="fr-FR" sz="1400" dirty="0"/>
              <a:t>Docker pour lancer PostgreSQL en local</a:t>
            </a:r>
          </a:p>
          <a:p>
            <a:pPr marL="285750" indent="-285750">
              <a:buFont typeface="Arial" panose="020B0604020202020204" pitchFamily="34" charset="0"/>
              <a:buChar char="•"/>
            </a:pPr>
            <a:r>
              <a:rPr lang="fr-FR" sz="1400" dirty="0"/>
              <a:t>PostgreSQL comme base relationnelle</a:t>
            </a:r>
          </a:p>
          <a:p>
            <a:pPr marL="285750" indent="-285750">
              <a:buFont typeface="Arial" panose="020B0604020202020204" pitchFamily="34" charset="0"/>
              <a:buChar char="•"/>
            </a:pPr>
            <a:r>
              <a:rPr lang="fr-FR" sz="1400" dirty="0"/>
              <a:t>Un script SQL pour créer le schéma</a:t>
            </a:r>
          </a:p>
          <a:p>
            <a:pPr marL="285750" indent="-285750">
              <a:buFont typeface="Arial" panose="020B0604020202020204" pitchFamily="34" charset="0"/>
              <a:buChar char="•"/>
            </a:pPr>
            <a:r>
              <a:rPr lang="fr-FR" sz="1400" dirty="0"/>
              <a:t>Un script de </a:t>
            </a:r>
            <a:r>
              <a:rPr lang="fr-FR" sz="1400" dirty="0" err="1"/>
              <a:t>seed</a:t>
            </a:r>
            <a:r>
              <a:rPr lang="fr-FR" sz="1400" dirty="0"/>
              <a:t> pour remplir la base avec beaucoup de données de test</a:t>
            </a:r>
          </a:p>
          <a:p>
            <a:pPr marL="285750" indent="-285750">
              <a:buFont typeface="Arial" panose="020B0604020202020204" pitchFamily="34" charset="0"/>
              <a:buChar char="•"/>
            </a:pPr>
            <a:r>
              <a:rPr lang="fr-FR" sz="1400" dirty="0"/>
              <a:t>Toutes les commandes sont déjà fournies dans le README du repository</a:t>
            </a:r>
          </a:p>
        </p:txBody>
      </p:sp>
      <p:sp>
        <p:nvSpPr>
          <p:cNvPr id="20" name="TextBox 2__text_h2__s1">
            <a:extLst>
              <a:ext uri="{FF2B5EF4-FFF2-40B4-BE49-F238E27FC236}">
                <a16:creationId xmlns:a16="http://schemas.microsoft.com/office/drawing/2014/main" id="{69348F42-C2AD-D642-D88E-343763CC43CE}"/>
              </a:ext>
            </a:extLst>
          </p:cNvPr>
          <p:cNvSpPr txBox="1"/>
          <p:nvPr/>
        </p:nvSpPr>
        <p:spPr>
          <a:xfrm>
            <a:off x="558494" y="92925"/>
            <a:ext cx="6097836" cy="379591"/>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3 – </a:t>
            </a:r>
            <a:r>
              <a:rPr lang="fr-FR" b="1" dirty="0"/>
              <a:t>Mise en place de la base</a:t>
            </a:r>
          </a:p>
        </p:txBody>
      </p:sp>
    </p:spTree>
    <p:extLst>
      <p:ext uri="{BB962C8B-B14F-4D97-AF65-F5344CB8AC3E}">
        <p14:creationId xmlns:p14="http://schemas.microsoft.com/office/powerpoint/2010/main" val="111699410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C5A24-6C70-2EA9-3D01-9F93B1A957CA}"/>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032F2A21-7C7E-D129-6536-C28BC59CAC82}"/>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F3577B77-3C5A-AB68-3B37-4FB438A33D2D}"/>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63FC58F4-8D69-E5B8-9BC5-E474072014B3}"/>
              </a:ext>
            </a:extLst>
          </p:cNvPr>
          <p:cNvSpPr txBox="1">
            <a:spLocks/>
          </p:cNvSpPr>
          <p:nvPr/>
        </p:nvSpPr>
        <p:spPr>
          <a:xfrm>
            <a:off x="334829" y="527474"/>
            <a:ext cx="11969230"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dirty="0">
                <a:solidFill>
                  <a:schemeClr val="bg1"/>
                </a:solidFill>
              </a:rPr>
              <a:t>Mettre en place l’environnement : Docker + PostgreSQL + Script SQL</a:t>
            </a:r>
            <a:endParaRPr lang="en-US" spc="-200" dirty="0">
              <a:solidFill>
                <a:schemeClr val="bg1"/>
              </a:solidFill>
            </a:endParaRPr>
          </a:p>
        </p:txBody>
      </p:sp>
      <p:sp>
        <p:nvSpPr>
          <p:cNvPr id="79" name="slideNumber__text_footer__s1">
            <a:extLst>
              <a:ext uri="{FF2B5EF4-FFF2-40B4-BE49-F238E27FC236}">
                <a16:creationId xmlns:a16="http://schemas.microsoft.com/office/drawing/2014/main" id="{E21EE7C1-0FCB-5DF1-B9FB-1CCAEFA05A52}"/>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19</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pic>
        <p:nvPicPr>
          <p:cNvPr id="1028" name="Picture 4" descr="Marin Vogler - Co-fondateur Coda / X-HEC Entrepreneurs | LinkedIn">
            <a:extLst>
              <a:ext uri="{FF2B5EF4-FFF2-40B4-BE49-F238E27FC236}">
                <a16:creationId xmlns:a16="http://schemas.microsoft.com/office/drawing/2014/main" id="{5FE8D499-EFDB-4807-590F-6420ABB5C8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4" y="6351025"/>
            <a:ext cx="3147937" cy="506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w to get your team to work like a Formula One pit crew - Fast Company">
            <a:extLst>
              <a:ext uri="{FF2B5EF4-FFF2-40B4-BE49-F238E27FC236}">
                <a16:creationId xmlns:a16="http://schemas.microsoft.com/office/drawing/2014/main" id="{752F5C4F-0455-AFA8-8ED4-1545C630C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987240" y="2167292"/>
            <a:ext cx="5261585" cy="314793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57F26184-1481-047F-2508-F0BAAB45D1FD}"/>
              </a:ext>
            </a:extLst>
          </p:cNvPr>
          <p:cNvSpPr txBox="1"/>
          <p:nvPr/>
        </p:nvSpPr>
        <p:spPr>
          <a:xfrm>
            <a:off x="334828" y="1257436"/>
            <a:ext cx="6152028" cy="369332"/>
          </a:xfrm>
          <a:prstGeom prst="rect">
            <a:avLst/>
          </a:prstGeom>
          <a:noFill/>
        </p:spPr>
        <p:txBody>
          <a:bodyPr wrap="square">
            <a:spAutoFit/>
          </a:bodyPr>
          <a:lstStyle/>
          <a:p>
            <a:r>
              <a:rPr lang="fr-FR" dirty="0">
                <a:hlinkClick r:id="rId5"/>
              </a:rPr>
              <a:t>https://github.com/lgauthier1/coda-module-sql</a:t>
            </a:r>
            <a:endParaRPr lang="fr-FR" dirty="0"/>
          </a:p>
        </p:txBody>
      </p:sp>
      <p:pic>
        <p:nvPicPr>
          <p:cNvPr id="2" name="Image 1">
            <a:extLst>
              <a:ext uri="{FF2B5EF4-FFF2-40B4-BE49-F238E27FC236}">
                <a16:creationId xmlns:a16="http://schemas.microsoft.com/office/drawing/2014/main" id="{651A2F12-DB5E-D2DD-F08C-C555FEC9FF4E}"/>
              </a:ext>
            </a:extLst>
          </p:cNvPr>
          <p:cNvPicPr>
            <a:picLocks noChangeAspect="1"/>
          </p:cNvPicPr>
          <p:nvPr/>
        </p:nvPicPr>
        <p:blipFill>
          <a:blip r:embed="rId6"/>
          <a:stretch>
            <a:fillRect/>
          </a:stretch>
        </p:blipFill>
        <p:spPr>
          <a:xfrm>
            <a:off x="334828" y="1707097"/>
            <a:ext cx="7772400" cy="2270520"/>
          </a:xfrm>
          <a:prstGeom prst="rect">
            <a:avLst/>
          </a:prstGeom>
        </p:spPr>
      </p:pic>
      <p:pic>
        <p:nvPicPr>
          <p:cNvPr id="4" name="Image 3">
            <a:extLst>
              <a:ext uri="{FF2B5EF4-FFF2-40B4-BE49-F238E27FC236}">
                <a16:creationId xmlns:a16="http://schemas.microsoft.com/office/drawing/2014/main" id="{8A693691-5216-4DC4-4B9F-B16F772241D1}"/>
              </a:ext>
            </a:extLst>
          </p:cNvPr>
          <p:cNvPicPr>
            <a:picLocks noChangeAspect="1"/>
          </p:cNvPicPr>
          <p:nvPr/>
        </p:nvPicPr>
        <p:blipFill>
          <a:blip r:embed="rId7"/>
          <a:stretch>
            <a:fillRect/>
          </a:stretch>
        </p:blipFill>
        <p:spPr>
          <a:xfrm>
            <a:off x="334828" y="4089723"/>
            <a:ext cx="4425394" cy="2675352"/>
          </a:xfrm>
          <a:prstGeom prst="rect">
            <a:avLst/>
          </a:prstGeom>
        </p:spPr>
      </p:pic>
      <p:sp>
        <p:nvSpPr>
          <p:cNvPr id="5" name="ZoneTexte 4">
            <a:extLst>
              <a:ext uri="{FF2B5EF4-FFF2-40B4-BE49-F238E27FC236}">
                <a16:creationId xmlns:a16="http://schemas.microsoft.com/office/drawing/2014/main" id="{FC748A8C-33BE-8D28-5329-D362FB54C042}"/>
              </a:ext>
            </a:extLst>
          </p:cNvPr>
          <p:cNvSpPr txBox="1"/>
          <p:nvPr/>
        </p:nvSpPr>
        <p:spPr>
          <a:xfrm>
            <a:off x="5177922" y="4192169"/>
            <a:ext cx="3348315" cy="307777"/>
          </a:xfrm>
          <a:prstGeom prst="rect">
            <a:avLst/>
          </a:prstGeom>
          <a:noFill/>
        </p:spPr>
        <p:txBody>
          <a:bodyPr wrap="square">
            <a:spAutoFit/>
          </a:bodyPr>
          <a:lstStyle/>
          <a:p>
            <a:pPr marL="285750" indent="-285750">
              <a:buFont typeface="Arial" panose="020B0604020202020204" pitchFamily="34" charset="0"/>
              <a:buChar char="•"/>
            </a:pPr>
            <a:r>
              <a:rPr lang="fr-FR" sz="1400" b="1" dirty="0"/>
              <a:t>Suivre le </a:t>
            </a:r>
            <a:r>
              <a:rPr lang="fr-FR" sz="1400" b="1" dirty="0" err="1"/>
              <a:t>readme.md</a:t>
            </a:r>
            <a:endParaRPr lang="fr-FR" sz="1400" b="1" dirty="0"/>
          </a:p>
        </p:txBody>
      </p:sp>
      <p:sp>
        <p:nvSpPr>
          <p:cNvPr id="7" name="TextBox 2__text_h2__s1">
            <a:extLst>
              <a:ext uri="{FF2B5EF4-FFF2-40B4-BE49-F238E27FC236}">
                <a16:creationId xmlns:a16="http://schemas.microsoft.com/office/drawing/2014/main" id="{0A152A0D-FD7E-195A-0FDB-01E54E75ACB7}"/>
              </a:ext>
            </a:extLst>
          </p:cNvPr>
          <p:cNvSpPr txBox="1"/>
          <p:nvPr/>
        </p:nvSpPr>
        <p:spPr>
          <a:xfrm>
            <a:off x="558494" y="92925"/>
            <a:ext cx="6097836" cy="379591"/>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3 – </a:t>
            </a:r>
            <a:r>
              <a:rPr lang="fr-FR" b="1" dirty="0"/>
              <a:t>Mise en place de la base</a:t>
            </a:r>
          </a:p>
        </p:txBody>
      </p:sp>
    </p:spTree>
    <p:extLst>
      <p:ext uri="{BB962C8B-B14F-4D97-AF65-F5344CB8AC3E}">
        <p14:creationId xmlns:p14="http://schemas.microsoft.com/office/powerpoint/2010/main" val="300508789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BF8F6-7094-77C2-3BBF-0A39A3060F1B}"/>
            </a:ext>
          </a:extLst>
        </p:cNvPr>
        <p:cNvGrpSpPr/>
        <p:nvPr/>
      </p:nvGrpSpPr>
      <p:grpSpPr>
        <a:xfrm>
          <a:off x="0" y="0"/>
          <a:ext cx="0" cy="0"/>
          <a:chOff x="0" y="0"/>
          <a:chExt cx="0" cy="0"/>
        </a:xfrm>
      </p:grpSpPr>
      <p:pic>
        <p:nvPicPr>
          <p:cNvPr id="112" name="Picture 111" descr="five men riding row boat">
            <a:extLst>
              <a:ext uri="{FF2B5EF4-FFF2-40B4-BE49-F238E27FC236}">
                <a16:creationId xmlns:a16="http://schemas.microsoft.com/office/drawing/2014/main" id="{35EC2269-6FAD-31B8-3E9F-42E9D1BCDA49}"/>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saturation sat="60000"/>
                    </a14:imgEffect>
                    <a14:imgEffect>
                      <a14:saturation sat="60000"/>
                    </a14:imgEffect>
                  </a14:imgLayer>
                </a14:imgProps>
              </a:ext>
              <a:ext uri="{28A0092B-C50C-407E-A947-70E740481C1C}">
                <a14:useLocalDpi xmlns:a14="http://schemas.microsoft.com/office/drawing/2010/main"/>
              </a:ext>
            </a:extLst>
          </a:blip>
          <a:srcRect l="22076" r="18380"/>
          <a:stretch>
            <a:fillRect/>
          </a:stretch>
        </p:blipFill>
        <p:spPr bwMode="auto">
          <a:xfrm>
            <a:off x="10073012" y="0"/>
            <a:ext cx="2118989" cy="6858000"/>
          </a:xfrm>
          <a:custGeom>
            <a:avLst/>
            <a:gdLst>
              <a:gd name="connsiteX0" fmla="*/ 0 w 2722381"/>
              <a:gd name="connsiteY0" fmla="*/ 0 h 6858000"/>
              <a:gd name="connsiteX1" fmla="*/ 2722381 w 2722381"/>
              <a:gd name="connsiteY1" fmla="*/ 0 h 6858000"/>
              <a:gd name="connsiteX2" fmla="*/ 2722381 w 2722381"/>
              <a:gd name="connsiteY2" fmla="*/ 6858000 h 6858000"/>
              <a:gd name="connsiteX3" fmla="*/ 0 w 27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722381" h="6858000">
                <a:moveTo>
                  <a:pt x="0" y="0"/>
                </a:moveTo>
                <a:lnTo>
                  <a:pt x="2722381" y="0"/>
                </a:lnTo>
                <a:lnTo>
                  <a:pt x="2722381" y="6858000"/>
                </a:lnTo>
                <a:lnTo>
                  <a:pt x="0" y="6858000"/>
                </a:lnTo>
                <a:close/>
              </a:path>
            </a:pathLst>
          </a:custGeom>
          <a:solidFill>
            <a:srgbClr val="FFFFFF"/>
          </a:solidFill>
        </p:spPr>
      </p:pic>
      <p:sp>
        <p:nvSpPr>
          <p:cNvPr id="34" name="Rectangle 33__shp_white__s1">
            <a:extLst>
              <a:ext uri="{FF2B5EF4-FFF2-40B4-BE49-F238E27FC236}">
                <a16:creationId xmlns:a16="http://schemas.microsoft.com/office/drawing/2014/main" id="{905E468E-8B1D-13D8-559F-F44B9E36EC61}"/>
              </a:ext>
            </a:extLst>
          </p:cNvPr>
          <p:cNvSpPr/>
          <p:nvPr/>
        </p:nvSpPr>
        <p:spPr>
          <a:xfrm>
            <a:off x="0" y="520216"/>
            <a:ext cx="9284677" cy="74978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18533" tIns="118533" rIns="118533" bIns="118533" rtlCol="0" anchor="ctr"/>
          <a:lstStyle/>
          <a:p>
            <a:pPr algn="ctr">
              <a:buClr>
                <a:srgbClr val="393834"/>
              </a:buClr>
              <a:buSzPts val="1800"/>
            </a:pPr>
            <a:endParaRPr lang="en-US"/>
          </a:p>
        </p:txBody>
      </p:sp>
      <p:sp>
        <p:nvSpPr>
          <p:cNvPr id="5" name="TextBox 4__text_title__s1">
            <a:extLst>
              <a:ext uri="{FF2B5EF4-FFF2-40B4-BE49-F238E27FC236}">
                <a16:creationId xmlns:a16="http://schemas.microsoft.com/office/drawing/2014/main" id="{1C72A08F-A05F-A76C-792B-89771457B380}"/>
              </a:ext>
            </a:extLst>
          </p:cNvPr>
          <p:cNvSpPr txBox="1"/>
          <p:nvPr/>
        </p:nvSpPr>
        <p:spPr>
          <a:xfrm>
            <a:off x="435429" y="615344"/>
            <a:ext cx="11321143" cy="1177245"/>
          </a:xfrm>
          <a:prstGeom prst="rect">
            <a:avLst/>
          </a:prstGeom>
          <a:solidFill>
            <a:srgbClr val="FFFFFF">
              <a:alpha val="0"/>
            </a:srgbClr>
          </a:solidFill>
        </p:spPr>
        <p:txBody>
          <a:bodyPr wrap="square" lIns="0" tIns="0" rIns="0" bIns="50800">
            <a:spAutoFit/>
          </a:bodyPr>
          <a:lstStyle/>
          <a:p>
            <a:pPr>
              <a:spcAft>
                <a:spcPts val="1125"/>
              </a:spcAft>
              <a:buClr>
                <a:srgbClr val="0ED8B8"/>
              </a:buClr>
              <a:buSzPts val="3200"/>
            </a:pPr>
            <a:r>
              <a:rPr lang="fr-FR" sz="3200" b="1" kern="0" spc="-200" dirty="0">
                <a:solidFill>
                  <a:srgbClr val="0ED8B8"/>
                </a:solidFill>
                <a:latin typeface="Century Gothic" panose="020B0502020202020204" pitchFamily="34" charset="0"/>
                <a:cs typeface="Open Sans" panose="020B0606030504020204" pitchFamily="34" charset="0"/>
              </a:rPr>
              <a:t>Qui est votre intervenant ?</a:t>
            </a:r>
          </a:p>
          <a:p>
            <a:pPr>
              <a:spcAft>
                <a:spcPts val="1125"/>
              </a:spcAft>
              <a:buClr>
                <a:srgbClr val="0ED8B8"/>
              </a:buClr>
              <a:buSzPts val="3200"/>
            </a:pPr>
            <a:endParaRPr lang="en-GB" sz="3200" b="1" spc="-200" dirty="0">
              <a:solidFill>
                <a:srgbClr val="0ED8B8"/>
              </a:solidFill>
              <a:latin typeface="Century Gothic" panose="020B0502020202020204" pitchFamily="34" charset="0"/>
              <a:ea typeface="Times New Roman" panose="02020603050405020304" pitchFamily="18" charset="0"/>
              <a:cs typeface="Open Sans" panose="020B0606030504020204" pitchFamily="34" charset="0"/>
            </a:endParaRPr>
          </a:p>
        </p:txBody>
      </p:sp>
      <p:sp>
        <p:nvSpPr>
          <p:cNvPr id="9" name="TextBox 8__text_h2__s1">
            <a:extLst>
              <a:ext uri="{FF2B5EF4-FFF2-40B4-BE49-F238E27FC236}">
                <a16:creationId xmlns:a16="http://schemas.microsoft.com/office/drawing/2014/main" id="{82461335-6BBF-E244-09A3-DF387023FD2A}"/>
              </a:ext>
            </a:extLst>
          </p:cNvPr>
          <p:cNvSpPr txBox="1"/>
          <p:nvPr/>
        </p:nvSpPr>
        <p:spPr>
          <a:xfrm>
            <a:off x="435429" y="287049"/>
            <a:ext cx="6096000" cy="328295"/>
          </a:xfrm>
          <a:prstGeom prst="rect">
            <a:avLst/>
          </a:prstGeom>
          <a:solidFill>
            <a:srgbClr val="FFFFFF">
              <a:alpha val="0"/>
            </a:srgbClr>
          </a:solidFill>
        </p:spPr>
        <p:txBody>
          <a:bodyPr wrap="square" lIns="0" tIns="0" rIns="0" bIns="50800">
            <a:spAutoFit/>
          </a:bodyPr>
          <a:lstStyle/>
          <a:p>
            <a:pPr>
              <a:buClr>
                <a:srgbClr val="0ED8B8"/>
              </a:buClr>
              <a:buSzPts val="1800"/>
            </a:pPr>
            <a:r>
              <a:rPr lang="en-US" dirty="0">
                <a:solidFill>
                  <a:srgbClr val="0ED8B8"/>
                </a:solidFill>
                <a:latin typeface="Century Gothic" panose="020B0502020202020204" pitchFamily="34" charset="0"/>
              </a:rPr>
              <a:t>Presentation </a:t>
            </a:r>
          </a:p>
        </p:txBody>
      </p:sp>
      <p:sp>
        <p:nvSpPr>
          <p:cNvPr id="13" name="TextBox 12__text_normal__s1">
            <a:extLst>
              <a:ext uri="{FF2B5EF4-FFF2-40B4-BE49-F238E27FC236}">
                <a16:creationId xmlns:a16="http://schemas.microsoft.com/office/drawing/2014/main" id="{1B0E8E71-8DB1-C4FE-6551-EF113C1E6690}"/>
              </a:ext>
            </a:extLst>
          </p:cNvPr>
          <p:cNvSpPr txBox="1"/>
          <p:nvPr/>
        </p:nvSpPr>
        <p:spPr>
          <a:xfrm>
            <a:off x="435426" y="1772591"/>
            <a:ext cx="5306920" cy="266740"/>
          </a:xfrm>
          <a:prstGeom prst="rect">
            <a:avLst/>
          </a:prstGeom>
          <a:solidFill>
            <a:srgbClr val="FFFFFF">
              <a:alpha val="0"/>
            </a:srgbClr>
          </a:solidFill>
        </p:spPr>
        <p:txBody>
          <a:bodyPr vert="horz" wrap="square" lIns="0" tIns="0" rIns="0" bIns="50800" rtlCol="0">
            <a:spAutoFit/>
          </a:bodyPr>
          <a:lstStyle/>
          <a:p>
            <a:pPr marL="285750" indent="-285750">
              <a:buClr>
                <a:schemeClr val="tx2"/>
              </a:buClr>
              <a:buSzPts val="1400"/>
              <a:buFont typeface="Wingdings" pitchFamily="2" charset="2"/>
              <a:buChar char="§"/>
            </a:pPr>
            <a:endParaRPr lang="en-US" sz="1400" dirty="0">
              <a:solidFill>
                <a:srgbClr val="22211F"/>
              </a:solidFill>
              <a:latin typeface="Century Gothic" panose="020B0502020202020204" pitchFamily="34" charset="0"/>
            </a:endParaRPr>
          </a:p>
        </p:txBody>
      </p:sp>
      <p:sp>
        <p:nvSpPr>
          <p:cNvPr id="21" name="slideNumber__text_footer__s1">
            <a:extLst>
              <a:ext uri="{FF2B5EF4-FFF2-40B4-BE49-F238E27FC236}">
                <a16:creationId xmlns:a16="http://schemas.microsoft.com/office/drawing/2014/main" id="{38A334BD-645F-24CE-72A4-E681491ED5CC}"/>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354">
              <a:defRPr/>
            </a:pPr>
            <a:fld id="{2ACAC032-C16A-B941-AEF9-9BF179805C4A}" type="slidenum">
              <a:rPr lang="fr-FR" sz="1067">
                <a:solidFill>
                  <a:srgbClr val="22211F"/>
                </a:solidFill>
                <a:latin typeface="Century Gothic" panose="020F0302020204030204"/>
              </a:rPr>
              <a:pPr defTabSz="914354">
                <a:defRPr/>
              </a:pPr>
              <a:t>2</a:t>
            </a:fld>
            <a:endParaRPr lang="fr-FR" sz="1067">
              <a:solidFill>
                <a:srgbClr val="22211F"/>
              </a:solidFill>
              <a:latin typeface="Century Gothic" panose="020F0302020204030204"/>
            </a:endParaRPr>
          </a:p>
        </p:txBody>
      </p:sp>
      <p:grpSp>
        <p:nvGrpSpPr>
          <p:cNvPr id="24" name="Groupe 23">
            <a:extLst>
              <a:ext uri="{FF2B5EF4-FFF2-40B4-BE49-F238E27FC236}">
                <a16:creationId xmlns:a16="http://schemas.microsoft.com/office/drawing/2014/main" id="{CD3AE162-64FB-A11B-8059-1DCEEDEEAF8B}"/>
              </a:ext>
            </a:extLst>
          </p:cNvPr>
          <p:cNvGrpSpPr/>
          <p:nvPr/>
        </p:nvGrpSpPr>
        <p:grpSpPr>
          <a:xfrm>
            <a:off x="6377234" y="228258"/>
            <a:ext cx="3478063" cy="1333699"/>
            <a:chOff x="5670330" y="1532525"/>
            <a:chExt cx="3478063" cy="1333699"/>
          </a:xfrm>
        </p:grpSpPr>
        <p:grpSp>
          <p:nvGrpSpPr>
            <p:cNvPr id="142" name="Group 141">
              <a:extLst>
                <a:ext uri="{FF2B5EF4-FFF2-40B4-BE49-F238E27FC236}">
                  <a16:creationId xmlns:a16="http://schemas.microsoft.com/office/drawing/2014/main" id="{5C83BBA8-85E5-3E27-77FC-AF1442B3E234}"/>
                </a:ext>
              </a:extLst>
            </p:cNvPr>
            <p:cNvGrpSpPr/>
            <p:nvPr/>
          </p:nvGrpSpPr>
          <p:grpSpPr>
            <a:xfrm>
              <a:off x="5670330" y="1532525"/>
              <a:ext cx="3478063" cy="1333699"/>
              <a:chOff x="5670329" y="1823710"/>
              <a:chExt cx="3478062" cy="1333698"/>
            </a:xfrm>
          </p:grpSpPr>
          <p:sp>
            <p:nvSpPr>
              <p:cNvPr id="91" name="Rectangle 64__shp_white__s1">
                <a:extLst>
                  <a:ext uri="{FF2B5EF4-FFF2-40B4-BE49-F238E27FC236}">
                    <a16:creationId xmlns:a16="http://schemas.microsoft.com/office/drawing/2014/main" id="{C0E8B40B-1D85-2CE7-428B-9BBA9AC25C2F}"/>
                  </a:ext>
                </a:extLst>
              </p:cNvPr>
              <p:cNvSpPr/>
              <p:nvPr/>
            </p:nvSpPr>
            <p:spPr>
              <a:xfrm>
                <a:off x="5670329" y="1823710"/>
                <a:ext cx="3478062" cy="1333698"/>
              </a:xfrm>
              <a:prstGeom prst="rect">
                <a:avLst/>
              </a:prstGeom>
              <a:solidFill>
                <a:srgbClr val="FFFFFF"/>
              </a:solidFill>
              <a:ln>
                <a:noFill/>
              </a:ln>
              <a:effectLst>
                <a:outerShdw blurRad="50800" dist="381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118533" tIns="118533" rIns="118533" bIns="118533" rtlCol="0" anchor="ctr"/>
              <a:lstStyle/>
              <a:p>
                <a:pPr algn="ctr">
                  <a:buClr>
                    <a:srgbClr val="000000"/>
                  </a:buClr>
                  <a:buSzPts val="1800"/>
                </a:pPr>
                <a:endParaRPr lang="en-US"/>
              </a:p>
            </p:txBody>
          </p:sp>
          <p:grpSp>
            <p:nvGrpSpPr>
              <p:cNvPr id="140" name="Group 139">
                <a:extLst>
                  <a:ext uri="{FF2B5EF4-FFF2-40B4-BE49-F238E27FC236}">
                    <a16:creationId xmlns:a16="http://schemas.microsoft.com/office/drawing/2014/main" id="{EA4077A7-0234-3E9B-8888-86990A88AC33}"/>
                  </a:ext>
                </a:extLst>
              </p:cNvPr>
              <p:cNvGrpSpPr/>
              <p:nvPr/>
            </p:nvGrpSpPr>
            <p:grpSpPr>
              <a:xfrm>
                <a:off x="6362730" y="2062314"/>
                <a:ext cx="2093258" cy="603107"/>
                <a:chOff x="6401933" y="2069029"/>
                <a:chExt cx="2093258" cy="603107"/>
              </a:xfrm>
            </p:grpSpPr>
            <p:sp>
              <p:nvSpPr>
                <p:cNvPr id="93" name="TextBox 92">
                  <a:extLst>
                    <a:ext uri="{FF2B5EF4-FFF2-40B4-BE49-F238E27FC236}">
                      <a16:creationId xmlns:a16="http://schemas.microsoft.com/office/drawing/2014/main" id="{ED719516-BA97-F944-B4D2-D8A00D5CDCDB}"/>
                    </a:ext>
                  </a:extLst>
                </p:cNvPr>
                <p:cNvSpPr txBox="1"/>
                <p:nvPr/>
              </p:nvSpPr>
              <p:spPr>
                <a:xfrm>
                  <a:off x="6401933" y="2379748"/>
                  <a:ext cx="2093258" cy="292388"/>
                </a:xfrm>
                <a:prstGeom prst="rect">
                  <a:avLst/>
                </a:prstGeom>
                <a:noFill/>
              </p:spPr>
              <p:txBody>
                <a:bodyPr vert="horz" wrap="square" lIns="0" tIns="38100" rIns="88900" bIns="38100" rtlCol="0">
                  <a:spAutoFit/>
                </a:bodyPr>
                <a:lstStyle/>
                <a:p>
                  <a:r>
                    <a:rPr lang="en-US" sz="1400" b="1" dirty="0">
                      <a:solidFill>
                        <a:srgbClr val="393834"/>
                      </a:solidFill>
                      <a:latin typeface="Century Gothic" panose="020B0502020202020204" pitchFamily="34" charset="0"/>
                    </a:rPr>
                    <a:t>Laurent Gauthier</a:t>
                  </a:r>
                </a:p>
              </p:txBody>
            </p:sp>
            <p:grpSp>
              <p:nvGrpSpPr>
                <p:cNvPr id="95" name="Group 94">
                  <a:extLst>
                    <a:ext uri="{FF2B5EF4-FFF2-40B4-BE49-F238E27FC236}">
                      <a16:creationId xmlns:a16="http://schemas.microsoft.com/office/drawing/2014/main" id="{F59E6989-8615-5176-CE7B-BA12240163EC}"/>
                    </a:ext>
                  </a:extLst>
                </p:cNvPr>
                <p:cNvGrpSpPr/>
                <p:nvPr/>
              </p:nvGrpSpPr>
              <p:grpSpPr>
                <a:xfrm>
                  <a:off x="7662619" y="2069029"/>
                  <a:ext cx="245060" cy="245804"/>
                  <a:chOff x="10747243" y="6472441"/>
                  <a:chExt cx="245060" cy="245804"/>
                </a:xfrm>
              </p:grpSpPr>
              <p:sp>
                <p:nvSpPr>
                  <p:cNvPr id="96" name="Freeform 5">
                    <a:extLst>
                      <a:ext uri="{FF2B5EF4-FFF2-40B4-BE49-F238E27FC236}">
                        <a16:creationId xmlns:a16="http://schemas.microsoft.com/office/drawing/2014/main" id="{DEB455F5-5E18-D894-E9E1-114B5C8EA2FF}"/>
                      </a:ext>
                    </a:extLst>
                  </p:cNvPr>
                  <p:cNvSpPr>
                    <a:spLocks/>
                  </p:cNvSpPr>
                  <p:nvPr/>
                </p:nvSpPr>
                <p:spPr bwMode="auto">
                  <a:xfrm>
                    <a:off x="10802196" y="6472441"/>
                    <a:ext cx="134412" cy="93569"/>
                  </a:xfrm>
                  <a:custGeom>
                    <a:avLst/>
                    <a:gdLst>
                      <a:gd name="T0" fmla="*/ 182 w 362"/>
                      <a:gd name="T1" fmla="*/ 111 h 251"/>
                      <a:gd name="T2" fmla="*/ 69 w 362"/>
                      <a:gd name="T3" fmla="*/ 0 h 251"/>
                      <a:gd name="T4" fmla="*/ 0 w 362"/>
                      <a:gd name="T5" fmla="*/ 69 h 251"/>
                      <a:gd name="T6" fmla="*/ 182 w 362"/>
                      <a:gd name="T7" fmla="*/ 251 h 251"/>
                      <a:gd name="T8" fmla="*/ 362 w 362"/>
                      <a:gd name="T9" fmla="*/ 69 h 251"/>
                      <a:gd name="T10" fmla="*/ 293 w 362"/>
                      <a:gd name="T11" fmla="*/ 0 h 251"/>
                      <a:gd name="T12" fmla="*/ 182 w 362"/>
                      <a:gd name="T13" fmla="*/ 111 h 251"/>
                    </a:gdLst>
                    <a:ahLst/>
                    <a:cxnLst>
                      <a:cxn ang="0">
                        <a:pos x="T0" y="T1"/>
                      </a:cxn>
                      <a:cxn ang="0">
                        <a:pos x="T2" y="T3"/>
                      </a:cxn>
                      <a:cxn ang="0">
                        <a:pos x="T4" y="T5"/>
                      </a:cxn>
                      <a:cxn ang="0">
                        <a:pos x="T6" y="T7"/>
                      </a:cxn>
                      <a:cxn ang="0">
                        <a:pos x="T8" y="T9"/>
                      </a:cxn>
                      <a:cxn ang="0">
                        <a:pos x="T10" y="T11"/>
                      </a:cxn>
                      <a:cxn ang="0">
                        <a:pos x="T12" y="T13"/>
                      </a:cxn>
                    </a:cxnLst>
                    <a:rect l="0" t="0" r="r" b="b"/>
                    <a:pathLst>
                      <a:path w="362" h="251">
                        <a:moveTo>
                          <a:pt x="182" y="111"/>
                        </a:moveTo>
                        <a:lnTo>
                          <a:pt x="69" y="0"/>
                        </a:lnTo>
                        <a:lnTo>
                          <a:pt x="0" y="69"/>
                        </a:lnTo>
                        <a:lnTo>
                          <a:pt x="182" y="251"/>
                        </a:lnTo>
                        <a:lnTo>
                          <a:pt x="362" y="69"/>
                        </a:lnTo>
                        <a:lnTo>
                          <a:pt x="293" y="0"/>
                        </a:lnTo>
                        <a:lnTo>
                          <a:pt x="182" y="111"/>
                        </a:lnTo>
                        <a:close/>
                      </a:path>
                    </a:pathLst>
                  </a:custGeom>
                  <a:solidFill>
                    <a:srgbClr val="0ED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54">
                      <a:defRPr/>
                    </a:pPr>
                    <a:endParaRPr lang="en-US" sz="2400">
                      <a:solidFill>
                        <a:srgbClr val="22211F"/>
                      </a:solidFill>
                      <a:latin typeface="Century Gothic" panose="020F0302020204030204"/>
                    </a:endParaRPr>
                  </a:p>
                </p:txBody>
              </p:sp>
              <p:sp>
                <p:nvSpPr>
                  <p:cNvPr id="97" name="Freeform 6">
                    <a:extLst>
                      <a:ext uri="{FF2B5EF4-FFF2-40B4-BE49-F238E27FC236}">
                        <a16:creationId xmlns:a16="http://schemas.microsoft.com/office/drawing/2014/main" id="{C06DDC74-74A7-E01F-FD59-3D23E60020F8}"/>
                      </a:ext>
                    </a:extLst>
                  </p:cNvPr>
                  <p:cNvSpPr>
                    <a:spLocks/>
                  </p:cNvSpPr>
                  <p:nvPr/>
                </p:nvSpPr>
                <p:spPr bwMode="auto">
                  <a:xfrm>
                    <a:off x="10802196" y="6624676"/>
                    <a:ext cx="134412" cy="93569"/>
                  </a:xfrm>
                  <a:custGeom>
                    <a:avLst/>
                    <a:gdLst>
                      <a:gd name="T0" fmla="*/ 182 w 362"/>
                      <a:gd name="T1" fmla="*/ 140 h 253"/>
                      <a:gd name="T2" fmla="*/ 293 w 362"/>
                      <a:gd name="T3" fmla="*/ 253 h 253"/>
                      <a:gd name="T4" fmla="*/ 362 w 362"/>
                      <a:gd name="T5" fmla="*/ 182 h 253"/>
                      <a:gd name="T6" fmla="*/ 182 w 362"/>
                      <a:gd name="T7" fmla="*/ 0 h 253"/>
                      <a:gd name="T8" fmla="*/ 0 w 362"/>
                      <a:gd name="T9" fmla="*/ 182 h 253"/>
                      <a:gd name="T10" fmla="*/ 69 w 362"/>
                      <a:gd name="T11" fmla="*/ 253 h 253"/>
                      <a:gd name="T12" fmla="*/ 182 w 362"/>
                      <a:gd name="T13" fmla="*/ 140 h 253"/>
                    </a:gdLst>
                    <a:ahLst/>
                    <a:cxnLst>
                      <a:cxn ang="0">
                        <a:pos x="T0" y="T1"/>
                      </a:cxn>
                      <a:cxn ang="0">
                        <a:pos x="T2" y="T3"/>
                      </a:cxn>
                      <a:cxn ang="0">
                        <a:pos x="T4" y="T5"/>
                      </a:cxn>
                      <a:cxn ang="0">
                        <a:pos x="T6" y="T7"/>
                      </a:cxn>
                      <a:cxn ang="0">
                        <a:pos x="T8" y="T9"/>
                      </a:cxn>
                      <a:cxn ang="0">
                        <a:pos x="T10" y="T11"/>
                      </a:cxn>
                      <a:cxn ang="0">
                        <a:pos x="T12" y="T13"/>
                      </a:cxn>
                    </a:cxnLst>
                    <a:rect l="0" t="0" r="r" b="b"/>
                    <a:pathLst>
                      <a:path w="362" h="253">
                        <a:moveTo>
                          <a:pt x="182" y="140"/>
                        </a:moveTo>
                        <a:lnTo>
                          <a:pt x="293" y="253"/>
                        </a:lnTo>
                        <a:lnTo>
                          <a:pt x="362" y="182"/>
                        </a:lnTo>
                        <a:lnTo>
                          <a:pt x="182" y="0"/>
                        </a:lnTo>
                        <a:lnTo>
                          <a:pt x="0" y="182"/>
                        </a:lnTo>
                        <a:lnTo>
                          <a:pt x="69" y="253"/>
                        </a:lnTo>
                        <a:lnTo>
                          <a:pt x="182" y="140"/>
                        </a:lnTo>
                        <a:close/>
                      </a:path>
                    </a:pathLst>
                  </a:custGeom>
                  <a:solidFill>
                    <a:srgbClr val="0ED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54">
                      <a:defRPr/>
                    </a:pPr>
                    <a:endParaRPr lang="en-US" sz="2400">
                      <a:solidFill>
                        <a:srgbClr val="22211F"/>
                      </a:solidFill>
                      <a:latin typeface="Century Gothic" panose="020F0302020204030204"/>
                    </a:endParaRPr>
                  </a:p>
                </p:txBody>
              </p:sp>
              <p:sp>
                <p:nvSpPr>
                  <p:cNvPr id="98" name="Freeform 7">
                    <a:extLst>
                      <a:ext uri="{FF2B5EF4-FFF2-40B4-BE49-F238E27FC236}">
                        <a16:creationId xmlns:a16="http://schemas.microsoft.com/office/drawing/2014/main" id="{EDEB27EA-3D0B-9917-B663-DB1D9C9877E4}"/>
                      </a:ext>
                    </a:extLst>
                  </p:cNvPr>
                  <p:cNvSpPr>
                    <a:spLocks/>
                  </p:cNvSpPr>
                  <p:nvPr/>
                </p:nvSpPr>
                <p:spPr bwMode="auto">
                  <a:xfrm>
                    <a:off x="10898735" y="6528137"/>
                    <a:ext cx="93568" cy="134412"/>
                  </a:xfrm>
                  <a:custGeom>
                    <a:avLst/>
                    <a:gdLst>
                      <a:gd name="T0" fmla="*/ 140 w 253"/>
                      <a:gd name="T1" fmla="*/ 182 h 362"/>
                      <a:gd name="T2" fmla="*/ 253 w 253"/>
                      <a:gd name="T3" fmla="*/ 69 h 362"/>
                      <a:gd name="T4" fmla="*/ 182 w 253"/>
                      <a:gd name="T5" fmla="*/ 0 h 362"/>
                      <a:gd name="T6" fmla="*/ 0 w 253"/>
                      <a:gd name="T7" fmla="*/ 182 h 362"/>
                      <a:gd name="T8" fmla="*/ 182 w 253"/>
                      <a:gd name="T9" fmla="*/ 362 h 362"/>
                      <a:gd name="T10" fmla="*/ 253 w 253"/>
                      <a:gd name="T11" fmla="*/ 293 h 362"/>
                      <a:gd name="T12" fmla="*/ 140 w 253"/>
                      <a:gd name="T13" fmla="*/ 182 h 362"/>
                    </a:gdLst>
                    <a:ahLst/>
                    <a:cxnLst>
                      <a:cxn ang="0">
                        <a:pos x="T0" y="T1"/>
                      </a:cxn>
                      <a:cxn ang="0">
                        <a:pos x="T2" y="T3"/>
                      </a:cxn>
                      <a:cxn ang="0">
                        <a:pos x="T4" y="T5"/>
                      </a:cxn>
                      <a:cxn ang="0">
                        <a:pos x="T6" y="T7"/>
                      </a:cxn>
                      <a:cxn ang="0">
                        <a:pos x="T8" y="T9"/>
                      </a:cxn>
                      <a:cxn ang="0">
                        <a:pos x="T10" y="T11"/>
                      </a:cxn>
                      <a:cxn ang="0">
                        <a:pos x="T12" y="T13"/>
                      </a:cxn>
                    </a:cxnLst>
                    <a:rect l="0" t="0" r="r" b="b"/>
                    <a:pathLst>
                      <a:path w="253" h="362">
                        <a:moveTo>
                          <a:pt x="140" y="182"/>
                        </a:moveTo>
                        <a:lnTo>
                          <a:pt x="253" y="69"/>
                        </a:lnTo>
                        <a:lnTo>
                          <a:pt x="182" y="0"/>
                        </a:lnTo>
                        <a:lnTo>
                          <a:pt x="0" y="182"/>
                        </a:lnTo>
                        <a:lnTo>
                          <a:pt x="182" y="362"/>
                        </a:lnTo>
                        <a:lnTo>
                          <a:pt x="253" y="293"/>
                        </a:lnTo>
                        <a:lnTo>
                          <a:pt x="140" y="182"/>
                        </a:lnTo>
                        <a:close/>
                      </a:path>
                    </a:pathLst>
                  </a:custGeom>
                  <a:solidFill>
                    <a:srgbClr val="0ED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54">
                      <a:defRPr/>
                    </a:pPr>
                    <a:endParaRPr lang="en-US" sz="2400">
                      <a:solidFill>
                        <a:srgbClr val="22211F"/>
                      </a:solidFill>
                      <a:latin typeface="Century Gothic" panose="020F0302020204030204"/>
                    </a:endParaRPr>
                  </a:p>
                </p:txBody>
              </p:sp>
              <p:sp>
                <p:nvSpPr>
                  <p:cNvPr id="99" name="Freeform 8__shp_black__s1">
                    <a:extLst>
                      <a:ext uri="{FF2B5EF4-FFF2-40B4-BE49-F238E27FC236}">
                        <a16:creationId xmlns:a16="http://schemas.microsoft.com/office/drawing/2014/main" id="{541EBA52-F24E-ECD9-F626-68BE51C59713}"/>
                      </a:ext>
                    </a:extLst>
                  </p:cNvPr>
                  <p:cNvSpPr>
                    <a:spLocks/>
                  </p:cNvSpPr>
                  <p:nvPr/>
                </p:nvSpPr>
                <p:spPr bwMode="auto">
                  <a:xfrm>
                    <a:off x="10747243" y="6528137"/>
                    <a:ext cx="92827" cy="134412"/>
                  </a:xfrm>
                  <a:custGeom>
                    <a:avLst/>
                    <a:gdLst>
                      <a:gd name="T0" fmla="*/ 111 w 251"/>
                      <a:gd name="T1" fmla="*/ 182 h 362"/>
                      <a:gd name="T2" fmla="*/ 0 w 251"/>
                      <a:gd name="T3" fmla="*/ 293 h 362"/>
                      <a:gd name="T4" fmla="*/ 69 w 251"/>
                      <a:gd name="T5" fmla="*/ 362 h 362"/>
                      <a:gd name="T6" fmla="*/ 251 w 251"/>
                      <a:gd name="T7" fmla="*/ 182 h 362"/>
                      <a:gd name="T8" fmla="*/ 69 w 251"/>
                      <a:gd name="T9" fmla="*/ 0 h 362"/>
                      <a:gd name="T10" fmla="*/ 0 w 251"/>
                      <a:gd name="T11" fmla="*/ 69 h 362"/>
                      <a:gd name="T12" fmla="*/ 111 w 251"/>
                      <a:gd name="T13" fmla="*/ 182 h 362"/>
                    </a:gdLst>
                    <a:ahLst/>
                    <a:cxnLst>
                      <a:cxn ang="0">
                        <a:pos x="T0" y="T1"/>
                      </a:cxn>
                      <a:cxn ang="0">
                        <a:pos x="T2" y="T3"/>
                      </a:cxn>
                      <a:cxn ang="0">
                        <a:pos x="T4" y="T5"/>
                      </a:cxn>
                      <a:cxn ang="0">
                        <a:pos x="T6" y="T7"/>
                      </a:cxn>
                      <a:cxn ang="0">
                        <a:pos x="T8" y="T9"/>
                      </a:cxn>
                      <a:cxn ang="0">
                        <a:pos x="T10" y="T11"/>
                      </a:cxn>
                      <a:cxn ang="0">
                        <a:pos x="T12" y="T13"/>
                      </a:cxn>
                    </a:cxnLst>
                    <a:rect l="0" t="0" r="r" b="b"/>
                    <a:pathLst>
                      <a:path w="251" h="362">
                        <a:moveTo>
                          <a:pt x="111" y="182"/>
                        </a:moveTo>
                        <a:lnTo>
                          <a:pt x="0" y="293"/>
                        </a:lnTo>
                        <a:lnTo>
                          <a:pt x="69" y="362"/>
                        </a:lnTo>
                        <a:lnTo>
                          <a:pt x="251" y="182"/>
                        </a:lnTo>
                        <a:lnTo>
                          <a:pt x="69" y="0"/>
                        </a:lnTo>
                        <a:lnTo>
                          <a:pt x="0" y="69"/>
                        </a:lnTo>
                        <a:lnTo>
                          <a:pt x="111" y="1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54">
                      <a:defRPr/>
                    </a:pPr>
                    <a:endParaRPr lang="en-US" sz="2400">
                      <a:solidFill>
                        <a:srgbClr val="22211F"/>
                      </a:solidFill>
                      <a:latin typeface="Century Gothic" panose="020F0302020204030204"/>
                    </a:endParaRPr>
                  </a:p>
                </p:txBody>
              </p:sp>
            </p:grpSp>
          </p:grpSp>
        </p:grpSp>
        <p:pic>
          <p:nvPicPr>
            <p:cNvPr id="11" name="Image 10" descr="Une image contenant personne, Visage humain, habits, haut&#10;&#10;Description générée automatiquement">
              <a:extLst>
                <a:ext uri="{FF2B5EF4-FFF2-40B4-BE49-F238E27FC236}">
                  <a16:creationId xmlns:a16="http://schemas.microsoft.com/office/drawing/2014/main" id="{FBCBD743-76C4-993A-89E7-6C8BB78BC450}"/>
                </a:ext>
              </a:extLst>
            </p:cNvPr>
            <p:cNvPicPr>
              <a:picLocks noChangeAspect="1"/>
            </p:cNvPicPr>
            <p:nvPr/>
          </p:nvPicPr>
          <p:blipFill>
            <a:blip r:embed="rId5"/>
            <a:srcRect l="24540" t="3722" r="12450" b="53722"/>
            <a:stretch/>
          </p:blipFill>
          <p:spPr>
            <a:xfrm>
              <a:off x="8062244" y="1726283"/>
              <a:ext cx="981047" cy="993873"/>
            </a:xfrm>
            <a:custGeom>
              <a:avLst/>
              <a:gdLst>
                <a:gd name="connsiteX0" fmla="*/ 995838 w 1991676"/>
                <a:gd name="connsiteY0" fmla="*/ 0 h 1991676"/>
                <a:gd name="connsiteX1" fmla="*/ 1991676 w 1991676"/>
                <a:gd name="connsiteY1" fmla="*/ 995838 h 1991676"/>
                <a:gd name="connsiteX2" fmla="*/ 995838 w 1991676"/>
                <a:gd name="connsiteY2" fmla="*/ 1991676 h 1991676"/>
                <a:gd name="connsiteX3" fmla="*/ 0 w 1991676"/>
                <a:gd name="connsiteY3" fmla="*/ 995838 h 1991676"/>
                <a:gd name="connsiteX4" fmla="*/ 995838 w 1991676"/>
                <a:gd name="connsiteY4" fmla="*/ 0 h 1991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676" h="1991676">
                  <a:moveTo>
                    <a:pt x="995838" y="0"/>
                  </a:moveTo>
                  <a:cubicBezTo>
                    <a:pt x="1545824" y="0"/>
                    <a:pt x="1991676" y="445852"/>
                    <a:pt x="1991676" y="995838"/>
                  </a:cubicBezTo>
                  <a:cubicBezTo>
                    <a:pt x="1991676" y="1545824"/>
                    <a:pt x="1545824" y="1991676"/>
                    <a:pt x="995838" y="1991676"/>
                  </a:cubicBezTo>
                  <a:cubicBezTo>
                    <a:pt x="445852" y="1991676"/>
                    <a:pt x="0" y="1545824"/>
                    <a:pt x="0" y="995838"/>
                  </a:cubicBezTo>
                  <a:cubicBezTo>
                    <a:pt x="0" y="445852"/>
                    <a:pt x="445852" y="0"/>
                    <a:pt x="995838" y="0"/>
                  </a:cubicBezTo>
                  <a:close/>
                </a:path>
              </a:pathLst>
            </a:custGeom>
          </p:spPr>
        </p:pic>
        <p:sp>
          <p:nvSpPr>
            <p:cNvPr id="10" name="Freeform 8__shp_black__s1">
              <a:extLst>
                <a:ext uri="{FF2B5EF4-FFF2-40B4-BE49-F238E27FC236}">
                  <a16:creationId xmlns:a16="http://schemas.microsoft.com/office/drawing/2014/main" id="{E32BFFE6-BE58-4AB3-7D1E-98A25B6D51B0}"/>
                </a:ext>
              </a:extLst>
            </p:cNvPr>
            <p:cNvSpPr>
              <a:spLocks/>
            </p:cNvSpPr>
            <p:nvPr/>
          </p:nvSpPr>
          <p:spPr bwMode="auto">
            <a:xfrm>
              <a:off x="5933084" y="2029165"/>
              <a:ext cx="256977" cy="415689"/>
            </a:xfrm>
            <a:custGeom>
              <a:avLst/>
              <a:gdLst>
                <a:gd name="T0" fmla="*/ 111 w 251"/>
                <a:gd name="T1" fmla="*/ 182 h 362"/>
                <a:gd name="T2" fmla="*/ 0 w 251"/>
                <a:gd name="T3" fmla="*/ 293 h 362"/>
                <a:gd name="T4" fmla="*/ 69 w 251"/>
                <a:gd name="T5" fmla="*/ 362 h 362"/>
                <a:gd name="T6" fmla="*/ 251 w 251"/>
                <a:gd name="T7" fmla="*/ 182 h 362"/>
                <a:gd name="T8" fmla="*/ 69 w 251"/>
                <a:gd name="T9" fmla="*/ 0 h 362"/>
                <a:gd name="T10" fmla="*/ 0 w 251"/>
                <a:gd name="T11" fmla="*/ 69 h 362"/>
                <a:gd name="T12" fmla="*/ 111 w 251"/>
                <a:gd name="T13" fmla="*/ 182 h 362"/>
              </a:gdLst>
              <a:ahLst/>
              <a:cxnLst>
                <a:cxn ang="0">
                  <a:pos x="T0" y="T1"/>
                </a:cxn>
                <a:cxn ang="0">
                  <a:pos x="T2" y="T3"/>
                </a:cxn>
                <a:cxn ang="0">
                  <a:pos x="T4" y="T5"/>
                </a:cxn>
                <a:cxn ang="0">
                  <a:pos x="T6" y="T7"/>
                </a:cxn>
                <a:cxn ang="0">
                  <a:pos x="T8" y="T9"/>
                </a:cxn>
                <a:cxn ang="0">
                  <a:pos x="T10" y="T11"/>
                </a:cxn>
                <a:cxn ang="0">
                  <a:pos x="T12" y="T13"/>
                </a:cxn>
              </a:cxnLst>
              <a:rect l="0" t="0" r="r" b="b"/>
              <a:pathLst>
                <a:path w="251" h="362">
                  <a:moveTo>
                    <a:pt x="111" y="182"/>
                  </a:moveTo>
                  <a:lnTo>
                    <a:pt x="0" y="293"/>
                  </a:lnTo>
                  <a:lnTo>
                    <a:pt x="69" y="362"/>
                  </a:lnTo>
                  <a:lnTo>
                    <a:pt x="251" y="182"/>
                  </a:lnTo>
                  <a:lnTo>
                    <a:pt x="69" y="0"/>
                  </a:lnTo>
                  <a:lnTo>
                    <a:pt x="0" y="69"/>
                  </a:lnTo>
                  <a:lnTo>
                    <a:pt x="111" y="1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54">
                <a:defRPr/>
              </a:pPr>
              <a:endParaRPr lang="en-US" sz="2400">
                <a:solidFill>
                  <a:srgbClr val="22211F"/>
                </a:solidFill>
                <a:latin typeface="Century Gothic" panose="020F0302020204030204"/>
              </a:endParaRPr>
            </a:p>
          </p:txBody>
        </p:sp>
      </p:grpSp>
      <p:sp>
        <p:nvSpPr>
          <p:cNvPr id="16" name="ZoneTexte 15">
            <a:extLst>
              <a:ext uri="{FF2B5EF4-FFF2-40B4-BE49-F238E27FC236}">
                <a16:creationId xmlns:a16="http://schemas.microsoft.com/office/drawing/2014/main" id="{F88AD59F-2FD2-8AD5-6461-82E03044AECF}"/>
              </a:ext>
            </a:extLst>
          </p:cNvPr>
          <p:cNvSpPr txBox="1"/>
          <p:nvPr/>
        </p:nvSpPr>
        <p:spPr>
          <a:xfrm>
            <a:off x="365459" y="1682568"/>
            <a:ext cx="9707553" cy="5078313"/>
          </a:xfrm>
          <a:prstGeom prst="rect">
            <a:avLst/>
          </a:prstGeom>
          <a:noFill/>
        </p:spPr>
        <p:txBody>
          <a:bodyPr wrap="square">
            <a:spAutoFit/>
          </a:bodyPr>
          <a:lstStyle/>
          <a:p>
            <a:r>
              <a:rPr lang="fr-FR" dirty="0"/>
              <a:t>Head of Engineering chez </a:t>
            </a:r>
            <a:r>
              <a:rPr lang="fr-FR" dirty="0" err="1"/>
              <a:t>NeoXam</a:t>
            </a:r>
            <a:r>
              <a:rPr lang="fr-FR" dirty="0"/>
              <a:t>, je pilote la Business Unit </a:t>
            </a:r>
            <a:r>
              <a:rPr lang="fr-FR" dirty="0" err="1"/>
              <a:t>Reporting</a:t>
            </a:r>
            <a:r>
              <a:rPr lang="fr-FR" dirty="0"/>
              <a:t> d’une plateforme de </a:t>
            </a:r>
            <a:r>
              <a:rPr lang="fr-FR" dirty="0" err="1"/>
              <a:t>reporting</a:t>
            </a:r>
            <a:r>
              <a:rPr lang="fr-FR" dirty="0"/>
              <a:t> utilisée par des institutions financières à travers le monde.</a:t>
            </a:r>
          </a:p>
          <a:p>
            <a:endParaRPr lang="fr-FR" dirty="0"/>
          </a:p>
          <a:p>
            <a:r>
              <a:rPr lang="fr-FR" dirty="0"/>
              <a:t>🔧 Parcours : </a:t>
            </a:r>
          </a:p>
          <a:p>
            <a:pPr lvl="1"/>
            <a:r>
              <a:rPr lang="fr-FR" dirty="0"/>
              <a:t>Aéronautique (Sagem, Thales) </a:t>
            </a:r>
          </a:p>
          <a:p>
            <a:pPr lvl="1"/>
            <a:r>
              <a:rPr lang="fr-FR" dirty="0"/>
              <a:t>Asset Management (Réconciliation, Data Management, </a:t>
            </a:r>
            <a:r>
              <a:rPr lang="fr-FR" dirty="0" err="1"/>
              <a:t>Reporting</a:t>
            </a:r>
            <a:r>
              <a:rPr lang="fr-FR" dirty="0"/>
              <a:t>)</a:t>
            </a:r>
          </a:p>
          <a:p>
            <a:pPr lvl="1"/>
            <a:endParaRPr lang="fr-FR" dirty="0"/>
          </a:p>
          <a:p>
            <a:r>
              <a:rPr lang="fr-FR" dirty="0"/>
              <a:t>💻  Évolution : Développeur </a:t>
            </a:r>
            <a:r>
              <a:rPr lang="fr-FR" dirty="0" err="1"/>
              <a:t>fullstack</a:t>
            </a:r>
            <a:r>
              <a:rPr lang="fr-FR" dirty="0"/>
              <a:t> → Lead Dev → Engineering Manager → Head of Engineering</a:t>
            </a:r>
          </a:p>
          <a:p>
            <a:endParaRPr lang="fr-FR" dirty="0"/>
          </a:p>
          <a:p>
            <a:r>
              <a:rPr lang="fr-FR" dirty="0"/>
              <a:t>👥 Management : plus de 40 personnes (Dev, QA, Delivery)</a:t>
            </a:r>
          </a:p>
          <a:p>
            <a:endParaRPr lang="fr-FR" dirty="0"/>
          </a:p>
          <a:p>
            <a:r>
              <a:rPr lang="fr-FR" dirty="0"/>
              <a:t>📈 Mission : faire passer un produit de la galère du </a:t>
            </a:r>
            <a:r>
              <a:rPr lang="fr-FR" dirty="0" err="1"/>
              <a:t>legacy</a:t>
            </a:r>
            <a:r>
              <a:rPr lang="fr-FR" dirty="0"/>
              <a:t> à la scalabilité d’une vraie plateforme SaaS</a:t>
            </a:r>
          </a:p>
          <a:p>
            <a:endParaRPr lang="fr-FR" dirty="0"/>
          </a:p>
          <a:p>
            <a:r>
              <a:rPr lang="fr-FR" dirty="0"/>
              <a:t>🎯 Rôle : aligner excellence technique, besoin client et stratégie business sans bullshit</a:t>
            </a:r>
          </a:p>
          <a:p>
            <a:endParaRPr lang="fr-FR" dirty="0"/>
          </a:p>
          <a:p>
            <a:r>
              <a:rPr lang="fr-FR" dirty="0"/>
              <a:t>🌱 Côté perso : je bricole des projets tech, teste de nouvelles idées et transmets ce que j’apprends en écoles d’ingénieurs</a:t>
            </a:r>
          </a:p>
        </p:txBody>
      </p:sp>
    </p:spTree>
    <p:extLst>
      <p:ext uri="{BB962C8B-B14F-4D97-AF65-F5344CB8AC3E}">
        <p14:creationId xmlns:p14="http://schemas.microsoft.com/office/powerpoint/2010/main" val="112086478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9F79C-83FC-AB75-0936-C2D6D7D71538}"/>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52D2DE26-0AB9-7F3B-AE0F-DDC16258FE12}"/>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A3E29298-C55F-BE0C-7605-031571AA9EE6}"/>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014D8F30-F578-98EE-E4FD-4DD720C9201D}"/>
              </a:ext>
            </a:extLst>
          </p:cNvPr>
          <p:cNvSpPr txBox="1">
            <a:spLocks/>
          </p:cNvSpPr>
          <p:nvPr/>
        </p:nvSpPr>
        <p:spPr>
          <a:xfrm>
            <a:off x="334829" y="527474"/>
            <a:ext cx="11969230"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dirty="0">
                <a:solidFill>
                  <a:schemeClr val="bg1"/>
                </a:solidFill>
              </a:rPr>
              <a:t>Mettre en place l’environnement : Docker + PostgreSQL + Script SQL</a:t>
            </a:r>
            <a:endParaRPr lang="en-US" spc="-200" dirty="0">
              <a:solidFill>
                <a:schemeClr val="bg1"/>
              </a:solidFill>
            </a:endParaRPr>
          </a:p>
        </p:txBody>
      </p:sp>
      <p:sp>
        <p:nvSpPr>
          <p:cNvPr id="79" name="slideNumber__text_footer__s1">
            <a:extLst>
              <a:ext uri="{FF2B5EF4-FFF2-40B4-BE49-F238E27FC236}">
                <a16:creationId xmlns:a16="http://schemas.microsoft.com/office/drawing/2014/main" id="{0097E3F4-DA3F-984F-1854-227947D3D847}"/>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20</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pic>
        <p:nvPicPr>
          <p:cNvPr id="1028" name="Picture 4" descr="Marin Vogler - Co-fondateur Coda / X-HEC Entrepreneurs | LinkedIn">
            <a:extLst>
              <a:ext uri="{FF2B5EF4-FFF2-40B4-BE49-F238E27FC236}">
                <a16:creationId xmlns:a16="http://schemas.microsoft.com/office/drawing/2014/main" id="{9035DA95-9673-6DB1-6261-21068ED770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4" y="6351025"/>
            <a:ext cx="3147937" cy="506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w to get your team to work like a Formula One pit crew - Fast Company">
            <a:extLst>
              <a:ext uri="{FF2B5EF4-FFF2-40B4-BE49-F238E27FC236}">
                <a16:creationId xmlns:a16="http://schemas.microsoft.com/office/drawing/2014/main" id="{A3FECC1D-EF91-66DF-8996-2AB158650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987240" y="2167292"/>
            <a:ext cx="5261585" cy="314793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41DBCEE1-64C3-4ACF-4072-476F624FF9F4}"/>
              </a:ext>
            </a:extLst>
          </p:cNvPr>
          <p:cNvPicPr>
            <a:picLocks noChangeAspect="1"/>
          </p:cNvPicPr>
          <p:nvPr/>
        </p:nvPicPr>
        <p:blipFill>
          <a:blip r:embed="rId5"/>
          <a:stretch>
            <a:fillRect/>
          </a:stretch>
        </p:blipFill>
        <p:spPr>
          <a:xfrm>
            <a:off x="334829" y="1835524"/>
            <a:ext cx="3147935" cy="1290458"/>
          </a:xfrm>
          <a:prstGeom prst="rect">
            <a:avLst/>
          </a:prstGeom>
        </p:spPr>
      </p:pic>
      <p:sp>
        <p:nvSpPr>
          <p:cNvPr id="5" name="TextBox 27__text_h2__s1">
            <a:extLst>
              <a:ext uri="{FF2B5EF4-FFF2-40B4-BE49-F238E27FC236}">
                <a16:creationId xmlns:a16="http://schemas.microsoft.com/office/drawing/2014/main" id="{DB392ADD-EE7E-32AF-0A2A-99457D8C7DE3}"/>
              </a:ext>
            </a:extLst>
          </p:cNvPr>
          <p:cNvSpPr txBox="1"/>
          <p:nvPr/>
        </p:nvSpPr>
        <p:spPr>
          <a:xfrm>
            <a:off x="334829" y="1309733"/>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Setup PostgreSQL</a:t>
            </a:r>
            <a:endParaRPr lang="en-US" sz="2000" b="1" dirty="0">
              <a:solidFill>
                <a:srgbClr val="0ED8B8"/>
              </a:solidFill>
              <a:latin typeface="Century Gothic" panose="020B0502020202020204" pitchFamily="34" charset="0"/>
            </a:endParaRPr>
          </a:p>
        </p:txBody>
      </p:sp>
      <p:pic>
        <p:nvPicPr>
          <p:cNvPr id="7" name="Image 6">
            <a:extLst>
              <a:ext uri="{FF2B5EF4-FFF2-40B4-BE49-F238E27FC236}">
                <a16:creationId xmlns:a16="http://schemas.microsoft.com/office/drawing/2014/main" id="{9B7357C7-1E59-8D83-FE26-62123127F91F}"/>
              </a:ext>
            </a:extLst>
          </p:cNvPr>
          <p:cNvPicPr>
            <a:picLocks noChangeAspect="1"/>
          </p:cNvPicPr>
          <p:nvPr/>
        </p:nvPicPr>
        <p:blipFill>
          <a:blip r:embed="rId6"/>
          <a:stretch>
            <a:fillRect/>
          </a:stretch>
        </p:blipFill>
        <p:spPr>
          <a:xfrm>
            <a:off x="334829" y="3200125"/>
            <a:ext cx="4184479" cy="3321760"/>
          </a:xfrm>
          <a:prstGeom prst="rect">
            <a:avLst/>
          </a:prstGeom>
        </p:spPr>
      </p:pic>
      <p:pic>
        <p:nvPicPr>
          <p:cNvPr id="8" name="Image 7">
            <a:extLst>
              <a:ext uri="{FF2B5EF4-FFF2-40B4-BE49-F238E27FC236}">
                <a16:creationId xmlns:a16="http://schemas.microsoft.com/office/drawing/2014/main" id="{5C0D3B5A-EAEA-7A41-8A55-5A335711DF7C}"/>
              </a:ext>
            </a:extLst>
          </p:cNvPr>
          <p:cNvPicPr>
            <a:picLocks noChangeAspect="1"/>
          </p:cNvPicPr>
          <p:nvPr/>
        </p:nvPicPr>
        <p:blipFill>
          <a:blip r:embed="rId7"/>
          <a:stretch>
            <a:fillRect/>
          </a:stretch>
        </p:blipFill>
        <p:spPr>
          <a:xfrm>
            <a:off x="4646877" y="3200125"/>
            <a:ext cx="4184480" cy="3321761"/>
          </a:xfrm>
          <a:prstGeom prst="rect">
            <a:avLst/>
          </a:prstGeom>
        </p:spPr>
      </p:pic>
      <p:sp>
        <p:nvSpPr>
          <p:cNvPr id="10" name="TextBox 2__text_h2__s1">
            <a:extLst>
              <a:ext uri="{FF2B5EF4-FFF2-40B4-BE49-F238E27FC236}">
                <a16:creationId xmlns:a16="http://schemas.microsoft.com/office/drawing/2014/main" id="{282F43B1-0DF5-B556-3371-AE929956D0C8}"/>
              </a:ext>
            </a:extLst>
          </p:cNvPr>
          <p:cNvSpPr txBox="1"/>
          <p:nvPr/>
        </p:nvSpPr>
        <p:spPr>
          <a:xfrm>
            <a:off x="558494" y="92925"/>
            <a:ext cx="6097836" cy="379591"/>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3 – </a:t>
            </a:r>
            <a:r>
              <a:rPr lang="fr-FR" b="1" dirty="0"/>
              <a:t>Mise en place de la base</a:t>
            </a:r>
          </a:p>
        </p:txBody>
      </p:sp>
    </p:spTree>
    <p:extLst>
      <p:ext uri="{BB962C8B-B14F-4D97-AF65-F5344CB8AC3E}">
        <p14:creationId xmlns:p14="http://schemas.microsoft.com/office/powerpoint/2010/main" val="239479834"/>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A4379-62B5-F78A-0363-DDBC0BC43645}"/>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23FF09A7-8C54-E9BE-5829-38EC6FF75D47}"/>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55073D94-60CF-965A-BA04-F72434B2E4E2}"/>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03E28797-A299-AFA4-E12C-C3AE25405882}"/>
              </a:ext>
            </a:extLst>
          </p:cNvPr>
          <p:cNvSpPr txBox="1">
            <a:spLocks/>
          </p:cNvSpPr>
          <p:nvPr/>
        </p:nvSpPr>
        <p:spPr>
          <a:xfrm>
            <a:off x="334829" y="527474"/>
            <a:ext cx="11969230"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dirty="0">
                <a:solidFill>
                  <a:schemeClr val="bg1"/>
                </a:solidFill>
              </a:rPr>
              <a:t>Serveur, Base, Schéma, Table : Comprendre la hiérarchie</a:t>
            </a:r>
            <a:endParaRPr lang="en-US" spc="-200" dirty="0">
              <a:solidFill>
                <a:schemeClr val="bg1"/>
              </a:solidFill>
            </a:endParaRPr>
          </a:p>
        </p:txBody>
      </p:sp>
      <p:sp>
        <p:nvSpPr>
          <p:cNvPr id="79" name="slideNumber__text_footer__s1">
            <a:extLst>
              <a:ext uri="{FF2B5EF4-FFF2-40B4-BE49-F238E27FC236}">
                <a16:creationId xmlns:a16="http://schemas.microsoft.com/office/drawing/2014/main" id="{612B7AC0-80BC-196B-2E6F-B0960B522E6E}"/>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21</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pic>
        <p:nvPicPr>
          <p:cNvPr id="1028" name="Picture 4" descr="Marin Vogler - Co-fondateur Coda / X-HEC Entrepreneurs | LinkedIn">
            <a:extLst>
              <a:ext uri="{FF2B5EF4-FFF2-40B4-BE49-F238E27FC236}">
                <a16:creationId xmlns:a16="http://schemas.microsoft.com/office/drawing/2014/main" id="{7A47C4DF-E054-56D2-5F46-2D9BE47849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4" y="6351025"/>
            <a:ext cx="3147937" cy="5069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7__text_h2__s1">
            <a:extLst>
              <a:ext uri="{FF2B5EF4-FFF2-40B4-BE49-F238E27FC236}">
                <a16:creationId xmlns:a16="http://schemas.microsoft.com/office/drawing/2014/main" id="{C8E6D18C-64FC-1295-24E6-A15494E5238A}"/>
              </a:ext>
            </a:extLst>
          </p:cNvPr>
          <p:cNvSpPr txBox="1"/>
          <p:nvPr/>
        </p:nvSpPr>
        <p:spPr>
          <a:xfrm>
            <a:off x="334829" y="1309733"/>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Concept clé</a:t>
            </a:r>
            <a:endParaRPr lang="en-US" sz="2000" b="1" dirty="0">
              <a:solidFill>
                <a:srgbClr val="0ED8B8"/>
              </a:solidFill>
              <a:latin typeface="Century Gothic" panose="020B0502020202020204" pitchFamily="34" charset="0"/>
            </a:endParaRPr>
          </a:p>
        </p:txBody>
      </p:sp>
      <p:sp>
        <p:nvSpPr>
          <p:cNvPr id="2" name="ZoneTexte 1">
            <a:extLst>
              <a:ext uri="{FF2B5EF4-FFF2-40B4-BE49-F238E27FC236}">
                <a16:creationId xmlns:a16="http://schemas.microsoft.com/office/drawing/2014/main" id="{F56ADE88-63C7-0374-50B2-820C27897CA8}"/>
              </a:ext>
            </a:extLst>
          </p:cNvPr>
          <p:cNvSpPr txBox="1"/>
          <p:nvPr/>
        </p:nvSpPr>
        <p:spPr>
          <a:xfrm>
            <a:off x="334829" y="1720102"/>
            <a:ext cx="8217498" cy="738664"/>
          </a:xfrm>
          <a:prstGeom prst="rect">
            <a:avLst/>
          </a:prstGeom>
          <a:noFill/>
        </p:spPr>
        <p:txBody>
          <a:bodyPr wrap="square">
            <a:spAutoFit/>
          </a:bodyPr>
          <a:lstStyle/>
          <a:p>
            <a:r>
              <a:rPr lang="fr-FR" sz="1400" dirty="0"/>
              <a:t>PostgreSQL organise les données en plusieurs niveaux : </a:t>
            </a:r>
            <a:r>
              <a:rPr lang="fr-FR" sz="1400" b="1" dirty="0"/>
              <a:t>serveur → base → schéma → table</a:t>
            </a:r>
            <a:r>
              <a:rPr lang="fr-FR" sz="1400" dirty="0"/>
              <a:t>.</a:t>
            </a:r>
            <a:br>
              <a:rPr lang="fr-FR" sz="1400" dirty="0"/>
            </a:br>
            <a:r>
              <a:rPr lang="fr-FR" sz="1400" dirty="0"/>
              <a:t>Comprendre cette hiérarchie évite de se perdre et permet de comprendre ce que vous voyez dans </a:t>
            </a:r>
            <a:r>
              <a:rPr lang="fr-FR" sz="1400" dirty="0" err="1"/>
              <a:t>pgAdmin</a:t>
            </a:r>
            <a:r>
              <a:rPr lang="fr-FR" sz="1400" dirty="0"/>
              <a:t> ou dans le terminal.</a:t>
            </a:r>
          </a:p>
        </p:txBody>
      </p:sp>
      <p:sp>
        <p:nvSpPr>
          <p:cNvPr id="4" name="TextBox 27__text_h2__s1">
            <a:extLst>
              <a:ext uri="{FF2B5EF4-FFF2-40B4-BE49-F238E27FC236}">
                <a16:creationId xmlns:a16="http://schemas.microsoft.com/office/drawing/2014/main" id="{5E9F23B5-412A-A5AD-3D8E-5229DD3D6041}"/>
              </a:ext>
            </a:extLst>
          </p:cNvPr>
          <p:cNvSpPr txBox="1"/>
          <p:nvPr/>
        </p:nvSpPr>
        <p:spPr>
          <a:xfrm>
            <a:off x="334829" y="2499639"/>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Organisation</a:t>
            </a:r>
            <a:endParaRPr lang="en-US" sz="2000" b="1" dirty="0">
              <a:solidFill>
                <a:srgbClr val="0ED8B8"/>
              </a:solidFill>
              <a:latin typeface="Century Gothic" panose="020B0502020202020204" pitchFamily="34" charset="0"/>
            </a:endParaRPr>
          </a:p>
        </p:txBody>
      </p:sp>
      <p:sp>
        <p:nvSpPr>
          <p:cNvPr id="9" name="ZoneTexte 8">
            <a:extLst>
              <a:ext uri="{FF2B5EF4-FFF2-40B4-BE49-F238E27FC236}">
                <a16:creationId xmlns:a16="http://schemas.microsoft.com/office/drawing/2014/main" id="{ABB399E6-D81E-7877-F20A-781B5D02AE5F}"/>
              </a:ext>
            </a:extLst>
          </p:cNvPr>
          <p:cNvSpPr txBox="1"/>
          <p:nvPr/>
        </p:nvSpPr>
        <p:spPr>
          <a:xfrm>
            <a:off x="334829" y="2918460"/>
            <a:ext cx="5501195" cy="3939540"/>
          </a:xfrm>
          <a:prstGeom prst="rect">
            <a:avLst/>
          </a:prstGeom>
          <a:noFill/>
        </p:spPr>
        <p:txBody>
          <a:bodyPr wrap="square">
            <a:spAutoFit/>
          </a:bodyPr>
          <a:lstStyle/>
          <a:p>
            <a:r>
              <a:rPr lang="fr-FR" sz="1400" dirty="0"/>
              <a:t>Organisation des niveaux:</a:t>
            </a:r>
          </a:p>
          <a:p>
            <a:pPr marL="285750" indent="-285750">
              <a:buFont typeface="Arial" panose="020B0604020202020204" pitchFamily="34" charset="0"/>
              <a:buChar char="•"/>
            </a:pPr>
            <a:r>
              <a:rPr lang="fr-FR" sz="1400" b="1" dirty="0"/>
              <a:t>Serveur</a:t>
            </a:r>
            <a:br>
              <a:rPr lang="fr-FR" sz="1400" dirty="0"/>
            </a:br>
            <a:r>
              <a:rPr lang="fr-FR" sz="1400" dirty="0"/>
              <a:t>Instance PostgreSQL active.</a:t>
            </a:r>
            <a:br>
              <a:rPr lang="fr-FR" sz="1400" dirty="0"/>
            </a:br>
            <a:r>
              <a:rPr lang="fr-FR" sz="1400" dirty="0"/>
              <a:t>Contient plusieurs bases de données.</a:t>
            </a:r>
            <a:br>
              <a:rPr lang="fr-FR" sz="1400" dirty="0"/>
            </a:br>
            <a:r>
              <a:rPr lang="fr-FR" sz="1400" dirty="0"/>
              <a:t>C’est le processus global qui fait tourner PostgreSQL.</a:t>
            </a:r>
          </a:p>
          <a:p>
            <a:pPr marL="285750" indent="-285750">
              <a:buFont typeface="Arial" panose="020B0604020202020204" pitchFamily="34" charset="0"/>
              <a:buChar char="•"/>
            </a:pPr>
            <a:r>
              <a:rPr lang="fr-FR" sz="1400" b="1" dirty="0"/>
              <a:t>Base de données</a:t>
            </a:r>
            <a:br>
              <a:rPr lang="fr-FR" sz="1400" dirty="0"/>
            </a:br>
            <a:r>
              <a:rPr lang="fr-FR" sz="1400" dirty="0"/>
              <a:t>Un espace de stockage indépendant au sein du serveur.</a:t>
            </a:r>
            <a:br>
              <a:rPr lang="fr-FR" sz="1400" dirty="0"/>
            </a:br>
            <a:r>
              <a:rPr lang="fr-FR" sz="1400" dirty="0"/>
              <a:t>Exemples : </a:t>
            </a:r>
            <a:r>
              <a:rPr lang="fr-FR" dirty="0" err="1"/>
              <a:t>postgres</a:t>
            </a:r>
            <a:r>
              <a:rPr lang="fr-FR" sz="1400" dirty="0"/>
              <a:t>, </a:t>
            </a:r>
            <a:r>
              <a:rPr lang="fr-FR" dirty="0"/>
              <a:t>coda</a:t>
            </a:r>
            <a:r>
              <a:rPr lang="fr-FR" sz="1400" dirty="0"/>
              <a:t>, </a:t>
            </a:r>
            <a:r>
              <a:rPr lang="fr-FR" dirty="0" err="1"/>
              <a:t>test_db</a:t>
            </a:r>
            <a:r>
              <a:rPr lang="fr-FR" sz="1400" dirty="0"/>
              <a:t>.</a:t>
            </a:r>
            <a:br>
              <a:rPr lang="fr-FR" sz="1400" dirty="0"/>
            </a:br>
            <a:r>
              <a:rPr lang="fr-FR" sz="1400" dirty="0"/>
              <a:t>Contient un ou plusieurs schémas.</a:t>
            </a:r>
          </a:p>
          <a:p>
            <a:pPr marL="285750" indent="-285750">
              <a:buFont typeface="Arial" panose="020B0604020202020204" pitchFamily="34" charset="0"/>
              <a:buChar char="•"/>
            </a:pPr>
            <a:r>
              <a:rPr lang="fr-FR" sz="1400" b="1" dirty="0"/>
              <a:t>Schéma</a:t>
            </a:r>
            <a:br>
              <a:rPr lang="fr-FR" sz="1400" dirty="0"/>
            </a:br>
            <a:r>
              <a:rPr lang="fr-FR" sz="1400" dirty="0"/>
              <a:t>Un espace logique de classification à l’intérieur d’une base.</a:t>
            </a:r>
            <a:br>
              <a:rPr lang="fr-FR" sz="1400" dirty="0"/>
            </a:br>
            <a:r>
              <a:rPr lang="fr-FR" sz="1400" dirty="0"/>
              <a:t>Par défaut : </a:t>
            </a:r>
            <a:r>
              <a:rPr lang="fr-FR" dirty="0"/>
              <a:t>public</a:t>
            </a:r>
            <a:r>
              <a:rPr lang="fr-FR" sz="1400" dirty="0"/>
              <a:t>.</a:t>
            </a:r>
            <a:br>
              <a:rPr lang="fr-FR" sz="1400" dirty="0"/>
            </a:br>
            <a:r>
              <a:rPr lang="fr-FR" sz="1400" dirty="0"/>
              <a:t>Permet d’organiser les tables par domaine, module ou équipe.</a:t>
            </a:r>
          </a:p>
          <a:p>
            <a:pPr marL="285750" indent="-285750">
              <a:buFont typeface="Arial" panose="020B0604020202020204" pitchFamily="34" charset="0"/>
              <a:buChar char="•"/>
            </a:pPr>
            <a:r>
              <a:rPr lang="fr-FR" sz="1400" b="1" dirty="0"/>
              <a:t>Table</a:t>
            </a:r>
            <a:br>
              <a:rPr lang="fr-FR" sz="1400" dirty="0"/>
            </a:br>
            <a:r>
              <a:rPr lang="fr-FR" sz="1400" dirty="0"/>
              <a:t>Structure contenant les données (lignes / colonnes).</a:t>
            </a:r>
            <a:br>
              <a:rPr lang="fr-FR" sz="1400" dirty="0"/>
            </a:br>
            <a:r>
              <a:rPr lang="fr-FR" sz="1400" dirty="0"/>
              <a:t>Exemples : </a:t>
            </a:r>
            <a:r>
              <a:rPr lang="fr-FR" dirty="0" err="1"/>
              <a:t>etudiant</a:t>
            </a:r>
            <a:r>
              <a:rPr lang="fr-FR" sz="1400" dirty="0"/>
              <a:t>, </a:t>
            </a:r>
            <a:r>
              <a:rPr lang="fr-FR" dirty="0"/>
              <a:t>cours</a:t>
            </a:r>
            <a:r>
              <a:rPr lang="fr-FR" sz="1400" dirty="0"/>
              <a:t>, </a:t>
            </a:r>
            <a:r>
              <a:rPr lang="fr-FR" dirty="0"/>
              <a:t>note</a:t>
            </a:r>
            <a:r>
              <a:rPr lang="fr-FR" sz="1400" dirty="0"/>
              <a:t>.</a:t>
            </a:r>
            <a:br>
              <a:rPr lang="fr-FR" sz="1400" dirty="0"/>
            </a:br>
            <a:r>
              <a:rPr lang="fr-FR" sz="1400" dirty="0"/>
              <a:t>Toutes les requêtes SQL portent sur des tables.</a:t>
            </a:r>
          </a:p>
        </p:txBody>
      </p:sp>
      <p:pic>
        <p:nvPicPr>
          <p:cNvPr id="11" name="Image 10">
            <a:extLst>
              <a:ext uri="{FF2B5EF4-FFF2-40B4-BE49-F238E27FC236}">
                <a16:creationId xmlns:a16="http://schemas.microsoft.com/office/drawing/2014/main" id="{10311DBA-F10F-D607-D604-C8AB8AD22441}"/>
              </a:ext>
            </a:extLst>
          </p:cNvPr>
          <p:cNvPicPr>
            <a:picLocks noChangeAspect="1"/>
          </p:cNvPicPr>
          <p:nvPr/>
        </p:nvPicPr>
        <p:blipFill>
          <a:blip r:embed="rId4"/>
          <a:stretch>
            <a:fillRect/>
          </a:stretch>
        </p:blipFill>
        <p:spPr>
          <a:xfrm>
            <a:off x="8763688" y="1309733"/>
            <a:ext cx="3093483" cy="1536826"/>
          </a:xfrm>
          <a:prstGeom prst="rect">
            <a:avLst/>
          </a:prstGeom>
        </p:spPr>
      </p:pic>
      <p:sp>
        <p:nvSpPr>
          <p:cNvPr id="13" name="ZoneTexte 12">
            <a:extLst>
              <a:ext uri="{FF2B5EF4-FFF2-40B4-BE49-F238E27FC236}">
                <a16:creationId xmlns:a16="http://schemas.microsoft.com/office/drawing/2014/main" id="{39817F5F-F7AD-9048-9F84-282EA2170867}"/>
              </a:ext>
            </a:extLst>
          </p:cNvPr>
          <p:cNvSpPr txBox="1"/>
          <p:nvPr/>
        </p:nvSpPr>
        <p:spPr>
          <a:xfrm>
            <a:off x="6656330" y="4011442"/>
            <a:ext cx="5217458" cy="1477328"/>
          </a:xfrm>
          <a:prstGeom prst="rect">
            <a:avLst/>
          </a:prstGeom>
          <a:noFill/>
          <a:ln w="12700">
            <a:solidFill>
              <a:srgbClr val="221240"/>
            </a:solidFill>
          </a:ln>
        </p:spPr>
        <p:txBody>
          <a:bodyPr wrap="square">
            <a:spAutoFit/>
          </a:bodyPr>
          <a:lstStyle/>
          <a:p>
            <a:r>
              <a:rPr lang="fr-FR" dirty="0"/>
              <a:t>\l            -- lister les bases</a:t>
            </a:r>
          </a:p>
          <a:p>
            <a:r>
              <a:rPr lang="fr-FR" dirty="0"/>
              <a:t>\c coda       -- se connecter à la base "coda"</a:t>
            </a:r>
          </a:p>
          <a:p>
            <a:r>
              <a:rPr lang="fr-FR" dirty="0"/>
              <a:t>\</a:t>
            </a:r>
            <a:r>
              <a:rPr lang="fr-FR" dirty="0" err="1"/>
              <a:t>dn</a:t>
            </a:r>
            <a:r>
              <a:rPr lang="fr-FR" dirty="0"/>
              <a:t>           -- lister les schémas</a:t>
            </a:r>
          </a:p>
          <a:p>
            <a:r>
              <a:rPr lang="fr-FR" dirty="0"/>
              <a:t>\</a:t>
            </a:r>
            <a:r>
              <a:rPr lang="fr-FR" dirty="0" err="1"/>
              <a:t>dt</a:t>
            </a:r>
            <a:r>
              <a:rPr lang="fr-FR" dirty="0"/>
              <a:t>           -- lister les tables du schéma courant</a:t>
            </a:r>
          </a:p>
          <a:p>
            <a:r>
              <a:rPr lang="fr-FR" dirty="0"/>
              <a:t>\</a:t>
            </a:r>
            <a:r>
              <a:rPr lang="fr-FR" dirty="0" err="1"/>
              <a:t>dt</a:t>
            </a:r>
            <a:r>
              <a:rPr lang="fr-FR" dirty="0"/>
              <a:t> public.*  -- lister les tables du schéma public</a:t>
            </a:r>
          </a:p>
        </p:txBody>
      </p:sp>
      <p:sp>
        <p:nvSpPr>
          <p:cNvPr id="15" name="TextBox 2__text_h2__s1">
            <a:extLst>
              <a:ext uri="{FF2B5EF4-FFF2-40B4-BE49-F238E27FC236}">
                <a16:creationId xmlns:a16="http://schemas.microsoft.com/office/drawing/2014/main" id="{40475696-D2D1-475D-6CC6-31AD6A121B95}"/>
              </a:ext>
            </a:extLst>
          </p:cNvPr>
          <p:cNvSpPr txBox="1"/>
          <p:nvPr/>
        </p:nvSpPr>
        <p:spPr>
          <a:xfrm>
            <a:off x="558494" y="92925"/>
            <a:ext cx="6097836" cy="379591"/>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3 – </a:t>
            </a:r>
            <a:r>
              <a:rPr lang="fr-FR" b="1" dirty="0"/>
              <a:t>Mise en place de la base</a:t>
            </a:r>
          </a:p>
        </p:txBody>
      </p:sp>
    </p:spTree>
    <p:extLst>
      <p:ext uri="{BB962C8B-B14F-4D97-AF65-F5344CB8AC3E}">
        <p14:creationId xmlns:p14="http://schemas.microsoft.com/office/powerpoint/2010/main" val="35038989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9D7DB-0ABF-94C3-B4BC-06347EF05560}"/>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A05993CD-7682-8D1E-3F73-3D5F4D38B3FC}"/>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667804AA-DEF2-57E6-5876-D5651DEA68D5}"/>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ADC0D60E-B116-0B02-35BF-3F2CFCBE93EC}"/>
              </a:ext>
            </a:extLst>
          </p:cNvPr>
          <p:cNvSpPr txBox="1">
            <a:spLocks/>
          </p:cNvSpPr>
          <p:nvPr/>
        </p:nvSpPr>
        <p:spPr>
          <a:xfrm>
            <a:off x="334829" y="527474"/>
            <a:ext cx="11969230"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r>
              <a:rPr lang="fr-FR" b="0" dirty="0">
                <a:solidFill>
                  <a:schemeClr val="bg1"/>
                </a:solidFill>
              </a:rPr>
              <a:t>Découverte des données : premiers SELECT et LIMIT</a:t>
            </a:r>
          </a:p>
        </p:txBody>
      </p:sp>
      <p:sp>
        <p:nvSpPr>
          <p:cNvPr id="79" name="slideNumber__text_footer__s1">
            <a:extLst>
              <a:ext uri="{FF2B5EF4-FFF2-40B4-BE49-F238E27FC236}">
                <a16:creationId xmlns:a16="http://schemas.microsoft.com/office/drawing/2014/main" id="{B1BABA69-B439-B85F-DD97-A5FD110ADBD4}"/>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22</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pic>
        <p:nvPicPr>
          <p:cNvPr id="1028" name="Picture 4" descr="Marin Vogler - Co-fondateur Coda / X-HEC Entrepreneurs | LinkedIn">
            <a:extLst>
              <a:ext uri="{FF2B5EF4-FFF2-40B4-BE49-F238E27FC236}">
                <a16:creationId xmlns:a16="http://schemas.microsoft.com/office/drawing/2014/main" id="{908D6628-D63D-D6EE-3EA8-A2526F6C03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4" y="6351025"/>
            <a:ext cx="3147937" cy="5069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2__text_h2__s1">
            <a:extLst>
              <a:ext uri="{FF2B5EF4-FFF2-40B4-BE49-F238E27FC236}">
                <a16:creationId xmlns:a16="http://schemas.microsoft.com/office/drawing/2014/main" id="{9BBE98BA-DF5E-5171-50FA-5B5184B78352}"/>
              </a:ext>
            </a:extLst>
          </p:cNvPr>
          <p:cNvSpPr txBox="1"/>
          <p:nvPr/>
        </p:nvSpPr>
        <p:spPr>
          <a:xfrm>
            <a:off x="558494" y="92925"/>
            <a:ext cx="6097836" cy="379591"/>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3 – </a:t>
            </a:r>
            <a:r>
              <a:rPr lang="fr-FR" b="1" dirty="0"/>
              <a:t>Mise en place de la base</a:t>
            </a:r>
          </a:p>
        </p:txBody>
      </p:sp>
      <p:pic>
        <p:nvPicPr>
          <p:cNvPr id="7" name="Image 6">
            <a:extLst>
              <a:ext uri="{FF2B5EF4-FFF2-40B4-BE49-F238E27FC236}">
                <a16:creationId xmlns:a16="http://schemas.microsoft.com/office/drawing/2014/main" id="{C690AFA0-0C69-0E9D-0116-E441D5AEEA16}"/>
              </a:ext>
            </a:extLst>
          </p:cNvPr>
          <p:cNvPicPr>
            <a:picLocks noChangeAspect="1"/>
          </p:cNvPicPr>
          <p:nvPr/>
        </p:nvPicPr>
        <p:blipFill>
          <a:blip r:embed="rId4"/>
          <a:stretch>
            <a:fillRect/>
          </a:stretch>
        </p:blipFill>
        <p:spPr>
          <a:xfrm>
            <a:off x="558494" y="2565820"/>
            <a:ext cx="3644900" cy="1765300"/>
          </a:xfrm>
          <a:prstGeom prst="rect">
            <a:avLst/>
          </a:prstGeom>
        </p:spPr>
      </p:pic>
      <p:sp>
        <p:nvSpPr>
          <p:cNvPr id="10" name="ZoneTexte 9">
            <a:extLst>
              <a:ext uri="{FF2B5EF4-FFF2-40B4-BE49-F238E27FC236}">
                <a16:creationId xmlns:a16="http://schemas.microsoft.com/office/drawing/2014/main" id="{BCF76C57-CC2A-925D-EE36-D417D9EB6E40}"/>
              </a:ext>
            </a:extLst>
          </p:cNvPr>
          <p:cNvSpPr txBox="1"/>
          <p:nvPr/>
        </p:nvSpPr>
        <p:spPr>
          <a:xfrm>
            <a:off x="558494" y="1332828"/>
            <a:ext cx="11449730" cy="646331"/>
          </a:xfrm>
          <a:prstGeom prst="rect">
            <a:avLst/>
          </a:prstGeom>
          <a:noFill/>
        </p:spPr>
        <p:txBody>
          <a:bodyPr wrap="square">
            <a:spAutoFit/>
          </a:bodyPr>
          <a:lstStyle/>
          <a:p>
            <a:r>
              <a:rPr lang="fr-FR" dirty="0"/>
              <a:t>Pour la suite, nous basculons sur des fichiers .md afin de faciliter le copier/coller des commandes dans votre console PostgreSQL et d’éviter les erreurs de syntaxe.</a:t>
            </a:r>
          </a:p>
        </p:txBody>
      </p:sp>
      <p:sp>
        <p:nvSpPr>
          <p:cNvPr id="12" name="ZoneTexte 11">
            <a:extLst>
              <a:ext uri="{FF2B5EF4-FFF2-40B4-BE49-F238E27FC236}">
                <a16:creationId xmlns:a16="http://schemas.microsoft.com/office/drawing/2014/main" id="{A12AD1B2-79FC-66DC-03A3-EC253680A4C7}"/>
              </a:ext>
            </a:extLst>
          </p:cNvPr>
          <p:cNvSpPr txBox="1"/>
          <p:nvPr/>
        </p:nvSpPr>
        <p:spPr>
          <a:xfrm>
            <a:off x="504302" y="2087823"/>
            <a:ext cx="6152028" cy="369332"/>
          </a:xfrm>
          <a:prstGeom prst="rect">
            <a:avLst/>
          </a:prstGeom>
          <a:noFill/>
        </p:spPr>
        <p:txBody>
          <a:bodyPr wrap="square">
            <a:spAutoFit/>
          </a:bodyPr>
          <a:lstStyle/>
          <a:p>
            <a:r>
              <a:rPr lang="fr-FR" dirty="0">
                <a:hlinkClick r:id="rId5"/>
              </a:rPr>
              <a:t>https://github.com/lgauthier1/coda-module-sql</a:t>
            </a:r>
            <a:endParaRPr lang="fr-FR" dirty="0"/>
          </a:p>
        </p:txBody>
      </p:sp>
    </p:spTree>
    <p:extLst>
      <p:ext uri="{BB962C8B-B14F-4D97-AF65-F5344CB8AC3E}">
        <p14:creationId xmlns:p14="http://schemas.microsoft.com/office/powerpoint/2010/main" val="30987230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1123F"/>
        </a:solidFill>
        <a:effectLst/>
      </p:bgPr>
    </p:bg>
    <p:spTree>
      <p:nvGrpSpPr>
        <p:cNvPr id="1" name="">
          <a:extLst>
            <a:ext uri="{FF2B5EF4-FFF2-40B4-BE49-F238E27FC236}">
              <a16:creationId xmlns:a16="http://schemas.microsoft.com/office/drawing/2014/main" id="{32251391-8D17-6B01-C53C-9CB3C01A65A4}"/>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3EC4ACDB-1927-FCB9-6A61-68DA6A6C73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1C06DF5-8EA7-8DCD-F73F-DD07DECDBE33}"/>
              </a:ext>
            </a:extLst>
          </p:cNvPr>
          <p:cNvSpPr txBox="1"/>
          <p:nvPr/>
        </p:nvSpPr>
        <p:spPr>
          <a:xfrm>
            <a:off x="2821641" y="3075057"/>
            <a:ext cx="6548718" cy="1323439"/>
          </a:xfrm>
          <a:prstGeom prst="rect">
            <a:avLst/>
          </a:prstGeom>
          <a:noFill/>
        </p:spPr>
        <p:txBody>
          <a:bodyPr wrap="square" rtlCol="0">
            <a:spAutoFit/>
          </a:bodyPr>
          <a:lstStyle/>
          <a:p>
            <a:pPr algn="ctr"/>
            <a:r>
              <a:rPr lang="fr-FR" sz="4000" dirty="0">
                <a:solidFill>
                  <a:schemeClr val="bg1"/>
                </a:solidFill>
              </a:rPr>
              <a:t>SECTION 4</a:t>
            </a:r>
          </a:p>
          <a:p>
            <a:pPr algn="ctr"/>
            <a:r>
              <a:rPr lang="fr-FR" sz="4000" dirty="0">
                <a:solidFill>
                  <a:schemeClr val="bg1"/>
                </a:solidFill>
              </a:rPr>
              <a:t>Fondamentaux du SQL</a:t>
            </a:r>
          </a:p>
        </p:txBody>
      </p:sp>
    </p:spTree>
    <p:extLst>
      <p:ext uri="{BB962C8B-B14F-4D97-AF65-F5344CB8AC3E}">
        <p14:creationId xmlns:p14="http://schemas.microsoft.com/office/powerpoint/2010/main" val="3396340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F7662-C5ED-03E4-895C-3EE43FEDE2D0}"/>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432504CC-AA4E-AF30-1846-F2A3231BA3C9}"/>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B34BE7E9-CC60-9C84-3496-39B82592F352}"/>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AFC2BC2F-1615-A08C-603F-9FB18AEB9B4F}"/>
              </a:ext>
            </a:extLst>
          </p:cNvPr>
          <p:cNvSpPr txBox="1">
            <a:spLocks/>
          </p:cNvSpPr>
          <p:nvPr/>
        </p:nvSpPr>
        <p:spPr>
          <a:xfrm>
            <a:off x="334829" y="527474"/>
            <a:ext cx="11969230"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r>
              <a:rPr lang="fr-FR" dirty="0">
                <a:solidFill>
                  <a:schemeClr val="bg1"/>
                </a:solidFill>
              </a:rPr>
              <a:t>Fondamentaux du SQL</a:t>
            </a:r>
          </a:p>
        </p:txBody>
      </p:sp>
      <p:sp>
        <p:nvSpPr>
          <p:cNvPr id="79" name="slideNumber__text_footer__s1">
            <a:extLst>
              <a:ext uri="{FF2B5EF4-FFF2-40B4-BE49-F238E27FC236}">
                <a16:creationId xmlns:a16="http://schemas.microsoft.com/office/drawing/2014/main" id="{25D68FD3-D878-EC63-E258-4B8007393FEC}"/>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24</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pic>
        <p:nvPicPr>
          <p:cNvPr id="1028" name="Picture 4" descr="Marin Vogler - Co-fondateur Coda / X-HEC Entrepreneurs | LinkedIn">
            <a:extLst>
              <a:ext uri="{FF2B5EF4-FFF2-40B4-BE49-F238E27FC236}">
                <a16:creationId xmlns:a16="http://schemas.microsoft.com/office/drawing/2014/main" id="{337EF66C-2891-BC6C-4954-60C6DADE7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4" y="6351025"/>
            <a:ext cx="3147937" cy="5069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__text_h2__s1">
            <a:extLst>
              <a:ext uri="{FF2B5EF4-FFF2-40B4-BE49-F238E27FC236}">
                <a16:creationId xmlns:a16="http://schemas.microsoft.com/office/drawing/2014/main" id="{42ADA93F-5528-D7F2-D0D8-2B386BD0C24A}"/>
              </a:ext>
            </a:extLst>
          </p:cNvPr>
          <p:cNvSpPr txBox="1"/>
          <p:nvPr/>
        </p:nvSpPr>
        <p:spPr>
          <a:xfrm>
            <a:off x="558494" y="92925"/>
            <a:ext cx="6097836" cy="379591"/>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4 – </a:t>
            </a:r>
            <a:r>
              <a:rPr lang="fr-FR" b="1" dirty="0"/>
              <a:t>Fondamentaux du SQL</a:t>
            </a:r>
          </a:p>
        </p:txBody>
      </p:sp>
      <p:pic>
        <p:nvPicPr>
          <p:cNvPr id="4" name="Image 3">
            <a:extLst>
              <a:ext uri="{FF2B5EF4-FFF2-40B4-BE49-F238E27FC236}">
                <a16:creationId xmlns:a16="http://schemas.microsoft.com/office/drawing/2014/main" id="{51BD79B1-0B4C-C72A-1526-A613C4847D6F}"/>
              </a:ext>
            </a:extLst>
          </p:cNvPr>
          <p:cNvPicPr>
            <a:picLocks noChangeAspect="1"/>
          </p:cNvPicPr>
          <p:nvPr/>
        </p:nvPicPr>
        <p:blipFill>
          <a:blip r:embed="rId4"/>
          <a:stretch>
            <a:fillRect/>
          </a:stretch>
        </p:blipFill>
        <p:spPr>
          <a:xfrm>
            <a:off x="558494" y="2565820"/>
            <a:ext cx="3644900" cy="1765300"/>
          </a:xfrm>
          <a:prstGeom prst="rect">
            <a:avLst/>
          </a:prstGeom>
        </p:spPr>
      </p:pic>
      <p:sp>
        <p:nvSpPr>
          <p:cNvPr id="5" name="ZoneTexte 4">
            <a:extLst>
              <a:ext uri="{FF2B5EF4-FFF2-40B4-BE49-F238E27FC236}">
                <a16:creationId xmlns:a16="http://schemas.microsoft.com/office/drawing/2014/main" id="{9E98B31F-21E1-31EC-AAE9-D31AE685C71B}"/>
              </a:ext>
            </a:extLst>
          </p:cNvPr>
          <p:cNvSpPr txBox="1"/>
          <p:nvPr/>
        </p:nvSpPr>
        <p:spPr>
          <a:xfrm>
            <a:off x="558494" y="1332828"/>
            <a:ext cx="11449730" cy="646331"/>
          </a:xfrm>
          <a:prstGeom prst="rect">
            <a:avLst/>
          </a:prstGeom>
          <a:noFill/>
        </p:spPr>
        <p:txBody>
          <a:bodyPr wrap="square">
            <a:spAutoFit/>
          </a:bodyPr>
          <a:lstStyle/>
          <a:p>
            <a:r>
              <a:rPr lang="fr-FR" dirty="0"/>
              <a:t>Pour la suite, nous basculons sur des fichiers .md afin de faciliter le copier/coller des commandes dans votre console PostgreSQL et d’éviter les erreurs de syntaxe.</a:t>
            </a:r>
          </a:p>
        </p:txBody>
      </p:sp>
      <p:sp>
        <p:nvSpPr>
          <p:cNvPr id="6" name="ZoneTexte 5">
            <a:extLst>
              <a:ext uri="{FF2B5EF4-FFF2-40B4-BE49-F238E27FC236}">
                <a16:creationId xmlns:a16="http://schemas.microsoft.com/office/drawing/2014/main" id="{74ED9156-ABE7-420D-0A97-A9705484EDB3}"/>
              </a:ext>
            </a:extLst>
          </p:cNvPr>
          <p:cNvSpPr txBox="1"/>
          <p:nvPr/>
        </p:nvSpPr>
        <p:spPr>
          <a:xfrm>
            <a:off x="504302" y="2087823"/>
            <a:ext cx="6152028" cy="369332"/>
          </a:xfrm>
          <a:prstGeom prst="rect">
            <a:avLst/>
          </a:prstGeom>
          <a:noFill/>
        </p:spPr>
        <p:txBody>
          <a:bodyPr wrap="square">
            <a:spAutoFit/>
          </a:bodyPr>
          <a:lstStyle/>
          <a:p>
            <a:r>
              <a:rPr lang="fr-FR" dirty="0">
                <a:hlinkClick r:id="rId5"/>
              </a:rPr>
              <a:t>https://github.com/lgauthier1/coda-module-sql</a:t>
            </a:r>
            <a:endParaRPr lang="fr-FR" dirty="0"/>
          </a:p>
        </p:txBody>
      </p:sp>
      <p:cxnSp>
        <p:nvCxnSpPr>
          <p:cNvPr id="7" name="Connecteur droit avec flèche 6">
            <a:extLst>
              <a:ext uri="{FF2B5EF4-FFF2-40B4-BE49-F238E27FC236}">
                <a16:creationId xmlns:a16="http://schemas.microsoft.com/office/drawing/2014/main" id="{35D10F61-FA49-5B76-64FB-D41B6993743C}"/>
              </a:ext>
            </a:extLst>
          </p:cNvPr>
          <p:cNvCxnSpPr/>
          <p:nvPr/>
        </p:nvCxnSpPr>
        <p:spPr>
          <a:xfrm flipH="1">
            <a:off x="3939988" y="3012145"/>
            <a:ext cx="110265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8830453"/>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1123F"/>
        </a:solidFill>
        <a:effectLst/>
      </p:bgPr>
    </p:bg>
    <p:spTree>
      <p:nvGrpSpPr>
        <p:cNvPr id="1" name="">
          <a:extLst>
            <a:ext uri="{FF2B5EF4-FFF2-40B4-BE49-F238E27FC236}">
              <a16:creationId xmlns:a16="http://schemas.microsoft.com/office/drawing/2014/main" id="{B1B85C81-D884-82CF-6F67-AB8684B2F011}"/>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0457CCEE-DA4D-7EA7-6A92-B6D177AB6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CA6C235-85E5-40E4-D752-4701D269C613}"/>
              </a:ext>
            </a:extLst>
          </p:cNvPr>
          <p:cNvSpPr txBox="1"/>
          <p:nvPr/>
        </p:nvSpPr>
        <p:spPr>
          <a:xfrm>
            <a:off x="2821641" y="3075057"/>
            <a:ext cx="6548718" cy="1323439"/>
          </a:xfrm>
          <a:prstGeom prst="rect">
            <a:avLst/>
          </a:prstGeom>
          <a:noFill/>
        </p:spPr>
        <p:txBody>
          <a:bodyPr wrap="square" rtlCol="0">
            <a:spAutoFit/>
          </a:bodyPr>
          <a:lstStyle/>
          <a:p>
            <a:pPr algn="ctr"/>
            <a:r>
              <a:rPr lang="fr-FR" sz="4000" dirty="0">
                <a:solidFill>
                  <a:schemeClr val="bg1"/>
                </a:solidFill>
              </a:rPr>
              <a:t>SECTION 5</a:t>
            </a:r>
          </a:p>
          <a:p>
            <a:pPr algn="ctr"/>
            <a:r>
              <a:rPr lang="fr-FR" sz="4000" dirty="0">
                <a:solidFill>
                  <a:schemeClr val="bg1"/>
                </a:solidFill>
              </a:rPr>
              <a:t>Manipuler les données</a:t>
            </a:r>
          </a:p>
        </p:txBody>
      </p:sp>
    </p:spTree>
    <p:extLst>
      <p:ext uri="{BB962C8B-B14F-4D97-AF65-F5344CB8AC3E}">
        <p14:creationId xmlns:p14="http://schemas.microsoft.com/office/powerpoint/2010/main" val="1725979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FA511-09A8-9C1B-1BDD-853DD3D3ED33}"/>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29CC858C-2E5D-102A-E735-03ACDD99F63F}"/>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4E9E30E1-8E78-408F-CD39-D583B44718C3}"/>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7B31DBB5-9673-1F01-BDD9-CF75D5F9BB76}"/>
              </a:ext>
            </a:extLst>
          </p:cNvPr>
          <p:cNvSpPr txBox="1">
            <a:spLocks/>
          </p:cNvSpPr>
          <p:nvPr/>
        </p:nvSpPr>
        <p:spPr>
          <a:xfrm>
            <a:off x="334829" y="527474"/>
            <a:ext cx="11969230"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r>
              <a:rPr lang="fr-FR" dirty="0">
                <a:solidFill>
                  <a:schemeClr val="bg1"/>
                </a:solidFill>
              </a:rPr>
              <a:t>Fondamentaux du SQL</a:t>
            </a:r>
          </a:p>
        </p:txBody>
      </p:sp>
      <p:sp>
        <p:nvSpPr>
          <p:cNvPr id="79" name="slideNumber__text_footer__s1">
            <a:extLst>
              <a:ext uri="{FF2B5EF4-FFF2-40B4-BE49-F238E27FC236}">
                <a16:creationId xmlns:a16="http://schemas.microsoft.com/office/drawing/2014/main" id="{6F7EEEBA-69A8-E9F4-A6E2-9A296C21B7C0}"/>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26</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pic>
        <p:nvPicPr>
          <p:cNvPr id="1028" name="Picture 4" descr="Marin Vogler - Co-fondateur Coda / X-HEC Entrepreneurs | LinkedIn">
            <a:extLst>
              <a:ext uri="{FF2B5EF4-FFF2-40B4-BE49-F238E27FC236}">
                <a16:creationId xmlns:a16="http://schemas.microsoft.com/office/drawing/2014/main" id="{D0461D5D-528F-38E3-2402-24B765AC0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4" y="6351025"/>
            <a:ext cx="3147937" cy="5069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__text_h2__s1">
            <a:extLst>
              <a:ext uri="{FF2B5EF4-FFF2-40B4-BE49-F238E27FC236}">
                <a16:creationId xmlns:a16="http://schemas.microsoft.com/office/drawing/2014/main" id="{8B02FE52-902B-15CA-88ED-CE67BF97A5B7}"/>
              </a:ext>
            </a:extLst>
          </p:cNvPr>
          <p:cNvSpPr txBox="1"/>
          <p:nvPr/>
        </p:nvSpPr>
        <p:spPr>
          <a:xfrm>
            <a:off x="558494" y="92925"/>
            <a:ext cx="6097836" cy="379591"/>
          </a:xfrm>
          <a:prstGeom prst="rect">
            <a:avLst/>
          </a:prstGeom>
          <a:solidFill>
            <a:srgbClr val="FFFFFF">
              <a:alpha val="0"/>
            </a:srgbClr>
          </a:solidFill>
        </p:spPr>
        <p:txBody>
          <a:bodyPr wrap="square" lIns="0" tIns="50800" rIns="118533" bIns="50800">
            <a:spAutoFit/>
          </a:bodyPr>
          <a:lstStyle/>
          <a:p>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5 – </a:t>
            </a:r>
            <a:r>
              <a:rPr lang="fr-FR" b="1" dirty="0"/>
              <a:t>Manipuler les données</a:t>
            </a:r>
          </a:p>
        </p:txBody>
      </p:sp>
      <p:pic>
        <p:nvPicPr>
          <p:cNvPr id="4" name="Image 3">
            <a:extLst>
              <a:ext uri="{FF2B5EF4-FFF2-40B4-BE49-F238E27FC236}">
                <a16:creationId xmlns:a16="http://schemas.microsoft.com/office/drawing/2014/main" id="{55629ED8-9318-5EA7-AF45-81E9F19C3709}"/>
              </a:ext>
            </a:extLst>
          </p:cNvPr>
          <p:cNvPicPr>
            <a:picLocks noChangeAspect="1"/>
          </p:cNvPicPr>
          <p:nvPr/>
        </p:nvPicPr>
        <p:blipFill>
          <a:blip r:embed="rId4"/>
          <a:stretch>
            <a:fillRect/>
          </a:stretch>
        </p:blipFill>
        <p:spPr>
          <a:xfrm>
            <a:off x="558494" y="2565820"/>
            <a:ext cx="3644900" cy="1765300"/>
          </a:xfrm>
          <a:prstGeom prst="rect">
            <a:avLst/>
          </a:prstGeom>
        </p:spPr>
      </p:pic>
      <p:sp>
        <p:nvSpPr>
          <p:cNvPr id="5" name="ZoneTexte 4">
            <a:extLst>
              <a:ext uri="{FF2B5EF4-FFF2-40B4-BE49-F238E27FC236}">
                <a16:creationId xmlns:a16="http://schemas.microsoft.com/office/drawing/2014/main" id="{E309AB7B-A482-C392-B41F-7B0AB7A603A9}"/>
              </a:ext>
            </a:extLst>
          </p:cNvPr>
          <p:cNvSpPr txBox="1"/>
          <p:nvPr/>
        </p:nvSpPr>
        <p:spPr>
          <a:xfrm>
            <a:off x="558494" y="1332828"/>
            <a:ext cx="11449730" cy="646331"/>
          </a:xfrm>
          <a:prstGeom prst="rect">
            <a:avLst/>
          </a:prstGeom>
          <a:noFill/>
        </p:spPr>
        <p:txBody>
          <a:bodyPr wrap="square">
            <a:spAutoFit/>
          </a:bodyPr>
          <a:lstStyle/>
          <a:p>
            <a:r>
              <a:rPr lang="fr-FR" dirty="0"/>
              <a:t>Pour la suite, nous basculons sur des fichiers .md afin de faciliter le copier/coller des commandes dans votre console PostgreSQL et d’éviter les erreurs de syntaxe.</a:t>
            </a:r>
          </a:p>
        </p:txBody>
      </p:sp>
      <p:sp>
        <p:nvSpPr>
          <p:cNvPr id="6" name="ZoneTexte 5">
            <a:extLst>
              <a:ext uri="{FF2B5EF4-FFF2-40B4-BE49-F238E27FC236}">
                <a16:creationId xmlns:a16="http://schemas.microsoft.com/office/drawing/2014/main" id="{8B21E9E9-8F5B-D59F-937B-5A0FBDE061A6}"/>
              </a:ext>
            </a:extLst>
          </p:cNvPr>
          <p:cNvSpPr txBox="1"/>
          <p:nvPr/>
        </p:nvSpPr>
        <p:spPr>
          <a:xfrm>
            <a:off x="504302" y="2087823"/>
            <a:ext cx="6152028" cy="369332"/>
          </a:xfrm>
          <a:prstGeom prst="rect">
            <a:avLst/>
          </a:prstGeom>
          <a:noFill/>
        </p:spPr>
        <p:txBody>
          <a:bodyPr wrap="square">
            <a:spAutoFit/>
          </a:bodyPr>
          <a:lstStyle/>
          <a:p>
            <a:r>
              <a:rPr lang="fr-FR" dirty="0">
                <a:hlinkClick r:id="rId5"/>
              </a:rPr>
              <a:t>https://github.com/lgauthier1/coda-module-sql</a:t>
            </a:r>
            <a:endParaRPr lang="fr-FR" dirty="0"/>
          </a:p>
        </p:txBody>
      </p:sp>
      <p:cxnSp>
        <p:nvCxnSpPr>
          <p:cNvPr id="3" name="Connecteur droit avec flèche 2">
            <a:extLst>
              <a:ext uri="{FF2B5EF4-FFF2-40B4-BE49-F238E27FC236}">
                <a16:creationId xmlns:a16="http://schemas.microsoft.com/office/drawing/2014/main" id="{66BFCAE8-16CE-F4A8-BADD-132EAE688781}"/>
              </a:ext>
            </a:extLst>
          </p:cNvPr>
          <p:cNvCxnSpPr/>
          <p:nvPr/>
        </p:nvCxnSpPr>
        <p:spPr>
          <a:xfrm flipH="1">
            <a:off x="3939988" y="3523131"/>
            <a:ext cx="110265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4520195"/>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1123F"/>
        </a:solidFill>
        <a:effectLst/>
      </p:bgPr>
    </p:bg>
    <p:spTree>
      <p:nvGrpSpPr>
        <p:cNvPr id="1" name="">
          <a:extLst>
            <a:ext uri="{FF2B5EF4-FFF2-40B4-BE49-F238E27FC236}">
              <a16:creationId xmlns:a16="http://schemas.microsoft.com/office/drawing/2014/main" id="{B729B648-0148-C97D-B005-168B2E9B1A28}"/>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CCE3CE75-CF13-4526-0CC5-3BD661A938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91A43C0-E8E7-1EC9-27A0-FD4A7D0BEB96}"/>
              </a:ext>
            </a:extLst>
          </p:cNvPr>
          <p:cNvSpPr txBox="1"/>
          <p:nvPr/>
        </p:nvSpPr>
        <p:spPr>
          <a:xfrm>
            <a:off x="2821641" y="3075057"/>
            <a:ext cx="6548718" cy="2554545"/>
          </a:xfrm>
          <a:prstGeom prst="rect">
            <a:avLst/>
          </a:prstGeom>
          <a:noFill/>
        </p:spPr>
        <p:txBody>
          <a:bodyPr wrap="square" rtlCol="0">
            <a:spAutoFit/>
          </a:bodyPr>
          <a:lstStyle/>
          <a:p>
            <a:pPr algn="ctr"/>
            <a:r>
              <a:rPr lang="fr-FR" sz="4000" dirty="0">
                <a:solidFill>
                  <a:schemeClr val="bg1"/>
                </a:solidFill>
              </a:rPr>
              <a:t>SECTION 6</a:t>
            </a:r>
          </a:p>
          <a:p>
            <a:pPr algn="ctr"/>
            <a:r>
              <a:rPr lang="fr-FR" sz="4000" dirty="0">
                <a:solidFill>
                  <a:schemeClr val="bg1"/>
                </a:solidFill>
              </a:rPr>
              <a:t>Jointures &amp; Calculs et analyses</a:t>
            </a:r>
          </a:p>
          <a:p>
            <a:pPr algn="ctr"/>
            <a:endParaRPr lang="fr-FR" sz="4000" dirty="0">
              <a:solidFill>
                <a:schemeClr val="bg1"/>
              </a:solidFill>
            </a:endParaRPr>
          </a:p>
        </p:txBody>
      </p:sp>
    </p:spTree>
    <p:extLst>
      <p:ext uri="{BB962C8B-B14F-4D97-AF65-F5344CB8AC3E}">
        <p14:creationId xmlns:p14="http://schemas.microsoft.com/office/powerpoint/2010/main" val="1088026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20DB5-F8D3-1F4A-343E-D356470B113B}"/>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36EB2121-30DB-12A9-8E9F-4B44B7B97653}"/>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65C787E0-8620-1A05-D3B6-AFECEE54726F}"/>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BEA9EA97-C777-C769-C9CF-B9764FD8B721}"/>
              </a:ext>
            </a:extLst>
          </p:cNvPr>
          <p:cNvSpPr txBox="1">
            <a:spLocks/>
          </p:cNvSpPr>
          <p:nvPr/>
        </p:nvSpPr>
        <p:spPr>
          <a:xfrm>
            <a:off x="334829" y="527474"/>
            <a:ext cx="11969230"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r>
              <a:rPr lang="fr-FR" dirty="0">
                <a:solidFill>
                  <a:schemeClr val="bg1"/>
                </a:solidFill>
              </a:rPr>
              <a:t>Jointures</a:t>
            </a:r>
          </a:p>
        </p:txBody>
      </p:sp>
      <p:sp>
        <p:nvSpPr>
          <p:cNvPr id="79" name="slideNumber__text_footer__s1">
            <a:extLst>
              <a:ext uri="{FF2B5EF4-FFF2-40B4-BE49-F238E27FC236}">
                <a16:creationId xmlns:a16="http://schemas.microsoft.com/office/drawing/2014/main" id="{50A0AFDD-D181-EA37-6F80-9053FD76EAF5}"/>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28</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pic>
        <p:nvPicPr>
          <p:cNvPr id="1028" name="Picture 4" descr="Marin Vogler - Co-fondateur Coda / X-HEC Entrepreneurs | LinkedIn">
            <a:extLst>
              <a:ext uri="{FF2B5EF4-FFF2-40B4-BE49-F238E27FC236}">
                <a16:creationId xmlns:a16="http://schemas.microsoft.com/office/drawing/2014/main" id="{C23A80DB-6E07-FBC6-FA6B-A66BE1F3E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4" y="6351025"/>
            <a:ext cx="3147937" cy="5069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__text_h2__s1">
            <a:extLst>
              <a:ext uri="{FF2B5EF4-FFF2-40B4-BE49-F238E27FC236}">
                <a16:creationId xmlns:a16="http://schemas.microsoft.com/office/drawing/2014/main" id="{4808F98E-C310-21FE-1BC2-774E670A37D1}"/>
              </a:ext>
            </a:extLst>
          </p:cNvPr>
          <p:cNvSpPr txBox="1"/>
          <p:nvPr/>
        </p:nvSpPr>
        <p:spPr>
          <a:xfrm>
            <a:off x="558494" y="92925"/>
            <a:ext cx="6097836" cy="379591"/>
          </a:xfrm>
          <a:prstGeom prst="rect">
            <a:avLst/>
          </a:prstGeom>
          <a:solidFill>
            <a:srgbClr val="FFFFFF">
              <a:alpha val="0"/>
            </a:srgbClr>
          </a:solidFill>
        </p:spPr>
        <p:txBody>
          <a:bodyPr wrap="square" lIns="0" tIns="50800" rIns="118533" bIns="50800">
            <a:spAutoFit/>
          </a:bodyPr>
          <a:lstStyle/>
          <a:p>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6 – </a:t>
            </a:r>
            <a:r>
              <a:rPr lang="fr-FR" b="1" dirty="0"/>
              <a:t>Jointures</a:t>
            </a:r>
          </a:p>
        </p:txBody>
      </p:sp>
      <p:sp>
        <p:nvSpPr>
          <p:cNvPr id="5" name="ZoneTexte 4">
            <a:extLst>
              <a:ext uri="{FF2B5EF4-FFF2-40B4-BE49-F238E27FC236}">
                <a16:creationId xmlns:a16="http://schemas.microsoft.com/office/drawing/2014/main" id="{C9D7899B-612F-1CFD-CABB-198C31E55067}"/>
              </a:ext>
            </a:extLst>
          </p:cNvPr>
          <p:cNvSpPr txBox="1"/>
          <p:nvPr/>
        </p:nvSpPr>
        <p:spPr>
          <a:xfrm>
            <a:off x="558494" y="1332828"/>
            <a:ext cx="11449730" cy="646331"/>
          </a:xfrm>
          <a:prstGeom prst="rect">
            <a:avLst/>
          </a:prstGeom>
          <a:noFill/>
        </p:spPr>
        <p:txBody>
          <a:bodyPr wrap="square">
            <a:spAutoFit/>
          </a:bodyPr>
          <a:lstStyle/>
          <a:p>
            <a:r>
              <a:rPr lang="fr-FR" dirty="0"/>
              <a:t>Pour la suite, nous basculons sur des fichiers .md afin de faciliter le copier/coller des commandes dans votre console PostgreSQL et d’éviter les erreurs de syntaxe.</a:t>
            </a:r>
          </a:p>
        </p:txBody>
      </p:sp>
      <p:sp>
        <p:nvSpPr>
          <p:cNvPr id="6" name="ZoneTexte 5">
            <a:extLst>
              <a:ext uri="{FF2B5EF4-FFF2-40B4-BE49-F238E27FC236}">
                <a16:creationId xmlns:a16="http://schemas.microsoft.com/office/drawing/2014/main" id="{C9D849B1-111A-0181-A37E-FC2074528E81}"/>
              </a:ext>
            </a:extLst>
          </p:cNvPr>
          <p:cNvSpPr txBox="1"/>
          <p:nvPr/>
        </p:nvSpPr>
        <p:spPr>
          <a:xfrm>
            <a:off x="504302" y="2087823"/>
            <a:ext cx="6152028" cy="369332"/>
          </a:xfrm>
          <a:prstGeom prst="rect">
            <a:avLst/>
          </a:prstGeom>
          <a:noFill/>
        </p:spPr>
        <p:txBody>
          <a:bodyPr wrap="square">
            <a:spAutoFit/>
          </a:bodyPr>
          <a:lstStyle/>
          <a:p>
            <a:r>
              <a:rPr lang="fr-FR" dirty="0">
                <a:hlinkClick r:id="rId4"/>
              </a:rPr>
              <a:t>https://github.com/lgauthier1/coda-module-sql</a:t>
            </a:r>
            <a:endParaRPr lang="fr-FR" dirty="0"/>
          </a:p>
        </p:txBody>
      </p:sp>
      <p:pic>
        <p:nvPicPr>
          <p:cNvPr id="7" name="Image 6">
            <a:extLst>
              <a:ext uri="{FF2B5EF4-FFF2-40B4-BE49-F238E27FC236}">
                <a16:creationId xmlns:a16="http://schemas.microsoft.com/office/drawing/2014/main" id="{F561F111-2C4A-4986-391E-635BE1BAD606}"/>
              </a:ext>
            </a:extLst>
          </p:cNvPr>
          <p:cNvPicPr>
            <a:picLocks noChangeAspect="1"/>
          </p:cNvPicPr>
          <p:nvPr/>
        </p:nvPicPr>
        <p:blipFill>
          <a:blip r:embed="rId5"/>
          <a:stretch>
            <a:fillRect/>
          </a:stretch>
        </p:blipFill>
        <p:spPr>
          <a:xfrm>
            <a:off x="558494" y="2565820"/>
            <a:ext cx="3644900" cy="1765300"/>
          </a:xfrm>
          <a:prstGeom prst="rect">
            <a:avLst/>
          </a:prstGeom>
        </p:spPr>
      </p:pic>
      <p:cxnSp>
        <p:nvCxnSpPr>
          <p:cNvPr id="3" name="Connecteur droit avec flèche 2">
            <a:extLst>
              <a:ext uri="{FF2B5EF4-FFF2-40B4-BE49-F238E27FC236}">
                <a16:creationId xmlns:a16="http://schemas.microsoft.com/office/drawing/2014/main" id="{DC8C2718-C599-60AD-E3C2-1DA1AF8CD4C9}"/>
              </a:ext>
            </a:extLst>
          </p:cNvPr>
          <p:cNvCxnSpPr/>
          <p:nvPr/>
        </p:nvCxnSpPr>
        <p:spPr>
          <a:xfrm flipH="1">
            <a:off x="3939988" y="3845859"/>
            <a:ext cx="110265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0522710"/>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1123F"/>
        </a:solidFill>
        <a:effectLst/>
      </p:bgPr>
    </p:bg>
    <p:spTree>
      <p:nvGrpSpPr>
        <p:cNvPr id="1" name="">
          <a:extLst>
            <a:ext uri="{FF2B5EF4-FFF2-40B4-BE49-F238E27FC236}">
              <a16:creationId xmlns:a16="http://schemas.microsoft.com/office/drawing/2014/main" id="{3A4D1B23-C1EA-94DA-E7A7-0BF91732C1FB}"/>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F46D0335-998D-B780-528D-6CDEB2CF2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3A0804BE-7BCD-10B2-0ED0-4E9D874848E1}"/>
              </a:ext>
            </a:extLst>
          </p:cNvPr>
          <p:cNvSpPr txBox="1"/>
          <p:nvPr/>
        </p:nvSpPr>
        <p:spPr>
          <a:xfrm>
            <a:off x="2821641" y="3075057"/>
            <a:ext cx="6548718" cy="1323439"/>
          </a:xfrm>
          <a:prstGeom prst="rect">
            <a:avLst/>
          </a:prstGeom>
          <a:noFill/>
        </p:spPr>
        <p:txBody>
          <a:bodyPr wrap="square" rtlCol="0">
            <a:spAutoFit/>
          </a:bodyPr>
          <a:lstStyle/>
          <a:p>
            <a:pPr algn="ctr"/>
            <a:r>
              <a:rPr lang="fr-FR" sz="4000" dirty="0">
                <a:solidFill>
                  <a:schemeClr val="bg1"/>
                </a:solidFill>
              </a:rPr>
              <a:t>Architecture propre et évolution du schéma</a:t>
            </a:r>
          </a:p>
        </p:txBody>
      </p:sp>
    </p:spTree>
    <p:extLst>
      <p:ext uri="{BB962C8B-B14F-4D97-AF65-F5344CB8AC3E}">
        <p14:creationId xmlns:p14="http://schemas.microsoft.com/office/powerpoint/2010/main" val="1174238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734D6-32E8-09DD-0A63-263E4CA7DEAC}"/>
            </a:ext>
          </a:extLst>
        </p:cNvPr>
        <p:cNvGrpSpPr/>
        <p:nvPr/>
      </p:nvGrpSpPr>
      <p:grpSpPr>
        <a:xfrm>
          <a:off x="0" y="0"/>
          <a:ext cx="0" cy="0"/>
          <a:chOff x="0" y="0"/>
          <a:chExt cx="0" cy="0"/>
        </a:xfrm>
      </p:grpSpPr>
      <p:sp>
        <p:nvSpPr>
          <p:cNvPr id="79" name="slideNumber__text_footer__s1">
            <a:extLst>
              <a:ext uri="{FF2B5EF4-FFF2-40B4-BE49-F238E27FC236}">
                <a16:creationId xmlns:a16="http://schemas.microsoft.com/office/drawing/2014/main" id="{78900E73-C196-029A-E3AC-76429B29368D}"/>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3</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9A9E5892-F0BB-880B-E1F9-BDA449026741}"/>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6E695A1E-2BEA-FADF-8DA6-172AE153F057}"/>
              </a:ext>
            </a:extLst>
          </p:cNvPr>
          <p:cNvSpPr txBox="1">
            <a:spLocks/>
          </p:cNvSpPr>
          <p:nvPr/>
        </p:nvSpPr>
        <p:spPr>
          <a:xfrm>
            <a:off x="558494" y="513830"/>
            <a:ext cx="10943727" cy="595035"/>
          </a:xfrm>
          <a:prstGeom prst="rect">
            <a:avLst/>
          </a:prstGeom>
          <a:solidFill>
            <a:srgbClr val="FFFFFF">
              <a:alpha val="0"/>
            </a:srgbClr>
          </a:solidFill>
        </p:spPr>
        <p:txBody>
          <a:bodyPr vert="horz"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dirty="0">
                <a:solidFill>
                  <a:schemeClr val="bg1"/>
                </a:solidFill>
              </a:rPr>
              <a:t>Disclaimer sur l’usage de l’IA</a:t>
            </a:r>
            <a:endParaRPr kumimoji="0" lang="en-US" sz="3200" b="1" i="0" u="none" strike="noStrike" kern="1200" cap="none" spc="-200" normalizeH="0" baseline="0" noProof="0" dirty="0">
              <a:ln>
                <a:noFill/>
              </a:ln>
              <a:solidFill>
                <a:schemeClr val="bg1"/>
              </a:solidFill>
              <a:effectLst/>
              <a:uLnTx/>
              <a:uFillTx/>
              <a:latin typeface="Century Gothic" panose="020B0502020202020204" pitchFamily="34" charset="0"/>
              <a:ea typeface="+mj-ea"/>
              <a:cs typeface="Helvetica"/>
            </a:endParaRPr>
          </a:p>
        </p:txBody>
      </p:sp>
      <p:sp>
        <p:nvSpPr>
          <p:cNvPr id="4" name="TextBox 2__text_h2__s1">
            <a:extLst>
              <a:ext uri="{FF2B5EF4-FFF2-40B4-BE49-F238E27FC236}">
                <a16:creationId xmlns:a16="http://schemas.microsoft.com/office/drawing/2014/main" id="{BBBC7AE1-4600-BD6A-C376-FA7A76597225}"/>
              </a:ext>
            </a:extLst>
          </p:cNvPr>
          <p:cNvSpPr txBox="1"/>
          <p:nvPr/>
        </p:nvSpPr>
        <p:spPr>
          <a:xfrm>
            <a:off x="558494" y="92925"/>
            <a:ext cx="6097836" cy="379591"/>
          </a:xfrm>
          <a:prstGeom prst="rect">
            <a:avLst/>
          </a:prstGeom>
          <a:solidFill>
            <a:srgbClr val="FFFFFF">
              <a:alpha val="0"/>
            </a:srgbClr>
          </a:solidFill>
        </p:spPr>
        <p:txBody>
          <a:bodyPr wrap="square" lIns="0" tIns="50800" rIns="118533" bIns="50800">
            <a:spAutoFit/>
          </a:bodyPr>
          <a:lstStyle/>
          <a:p>
            <a:pPr marL="0" marR="0" lvl="0" indent="0" algn="l" defTabSz="609585" rtl="0" eaLnBrk="1" fontAlgn="auto" latinLnBrk="0" hangingPunct="1">
              <a:lnSpc>
                <a:spcPct val="100000"/>
              </a:lnSpc>
              <a:spcBef>
                <a:spcPts val="0"/>
              </a:spcBef>
              <a:spcAft>
                <a:spcPts val="0"/>
              </a:spcAft>
              <a:buClr>
                <a:srgbClr val="000000"/>
              </a:buClr>
              <a:buSzPts val="1800"/>
              <a:buFontTx/>
              <a:buNone/>
              <a:tabLst/>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Disclaimer IA</a:t>
            </a:r>
          </a:p>
        </p:txBody>
      </p:sp>
      <p:sp>
        <p:nvSpPr>
          <p:cNvPr id="17" name="ZoneTexte 16">
            <a:extLst>
              <a:ext uri="{FF2B5EF4-FFF2-40B4-BE49-F238E27FC236}">
                <a16:creationId xmlns:a16="http://schemas.microsoft.com/office/drawing/2014/main" id="{75E85D46-3852-82DD-A760-8B670BD19CCF}"/>
              </a:ext>
            </a:extLst>
          </p:cNvPr>
          <p:cNvSpPr txBox="1"/>
          <p:nvPr/>
        </p:nvSpPr>
        <p:spPr>
          <a:xfrm>
            <a:off x="469381" y="1390246"/>
            <a:ext cx="9467995" cy="5047536"/>
          </a:xfrm>
          <a:prstGeom prst="rect">
            <a:avLst/>
          </a:prstGeom>
          <a:noFill/>
        </p:spPr>
        <p:txBody>
          <a:bodyPr wrap="square">
            <a:spAutoFit/>
          </a:bodyPr>
          <a:lstStyle/>
          <a:p>
            <a:pPr>
              <a:buNone/>
            </a:pPr>
            <a:r>
              <a:rPr lang="fr-FR" dirty="0"/>
              <a:t>Les IA et agents (</a:t>
            </a:r>
            <a:r>
              <a:rPr lang="fr-FR" dirty="0" err="1"/>
              <a:t>ChatGPT</a:t>
            </a:r>
            <a:r>
              <a:rPr lang="fr-FR" dirty="0"/>
              <a:t>, </a:t>
            </a:r>
            <a:r>
              <a:rPr lang="fr-FR" dirty="0" err="1"/>
              <a:t>Cursor</a:t>
            </a:r>
            <a:r>
              <a:rPr lang="fr-FR" dirty="0"/>
              <a:t>, </a:t>
            </a:r>
            <a:r>
              <a:rPr lang="fr-FR" dirty="0" err="1"/>
              <a:t>Copilot</a:t>
            </a:r>
            <a:r>
              <a:rPr lang="fr-FR" dirty="0"/>
              <a:t>…) sont d’excellents outils pour vos futurs projets.</a:t>
            </a:r>
            <a:br>
              <a:rPr lang="fr-FR" dirty="0"/>
            </a:br>
            <a:r>
              <a:rPr lang="fr-FR" dirty="0"/>
              <a:t>Mais </a:t>
            </a:r>
            <a:r>
              <a:rPr lang="fr-FR" b="1" dirty="0"/>
              <a:t>pas aujourd’hui</a:t>
            </a:r>
            <a:r>
              <a:rPr lang="fr-FR" dirty="0"/>
              <a:t>.</a:t>
            </a:r>
          </a:p>
          <a:p>
            <a:pPr>
              <a:buNone/>
            </a:pPr>
            <a:endParaRPr lang="fr-FR" sz="2400" b="1" dirty="0"/>
          </a:p>
          <a:p>
            <a:pPr>
              <a:buNone/>
            </a:pPr>
            <a:r>
              <a:rPr lang="fr-FR" sz="2400" b="1" dirty="0"/>
              <a:t>Pourquoi ?</a:t>
            </a:r>
            <a:endParaRPr lang="fr-FR" sz="2400" dirty="0"/>
          </a:p>
          <a:p>
            <a:r>
              <a:rPr lang="fr-FR" dirty="0"/>
              <a:t>Parce que si vous utilisez une IA pendant ce module…</a:t>
            </a:r>
            <a:br>
              <a:rPr lang="fr-FR" dirty="0"/>
            </a:br>
            <a:r>
              <a:rPr lang="fr-FR" b="1" dirty="0"/>
              <a:t>on finira le cours en 2 heures</a:t>
            </a:r>
            <a:r>
              <a:rPr lang="fr-FR" dirty="0"/>
              <a:t>, vous n’aurez rien appris,</a:t>
            </a:r>
            <a:br>
              <a:rPr lang="fr-FR" dirty="0"/>
            </a:br>
            <a:r>
              <a:rPr lang="fr-FR" dirty="0"/>
              <a:t>et vous serez incapables d’expliquer ce que vous avez “produit”.</a:t>
            </a:r>
          </a:p>
          <a:p>
            <a:pPr lvl="1"/>
            <a:endParaRPr lang="fr-FR" b="1" dirty="0"/>
          </a:p>
          <a:p>
            <a:r>
              <a:rPr lang="fr-FR" sz="2000" b="1" dirty="0"/>
              <a:t>Message important:</a:t>
            </a:r>
            <a:br>
              <a:rPr lang="fr-FR" dirty="0"/>
            </a:br>
            <a:r>
              <a:rPr lang="fr-FR" dirty="0"/>
              <a:t>Ce module est fait pour vous faire </a:t>
            </a:r>
            <a:r>
              <a:rPr lang="fr-FR" b="1" dirty="0"/>
              <a:t>galérer</a:t>
            </a:r>
            <a:r>
              <a:rPr lang="fr-FR" dirty="0"/>
              <a:t>,  comprendre, réfléchir, se tromper, recommencer.</a:t>
            </a:r>
            <a:br>
              <a:rPr lang="fr-FR" dirty="0"/>
            </a:br>
            <a:r>
              <a:rPr lang="fr-FR" dirty="0"/>
              <a:t>C’est comme ça que vous allez réellement maîtriser les bases de SQL.</a:t>
            </a:r>
          </a:p>
          <a:p>
            <a:pPr>
              <a:buNone/>
            </a:pPr>
            <a:endParaRPr lang="fr-FR" b="1" dirty="0"/>
          </a:p>
          <a:p>
            <a:pPr>
              <a:buNone/>
            </a:pPr>
            <a:r>
              <a:rPr lang="fr-FR" sz="2000" b="1" dirty="0"/>
              <a:t>Recommandation:</a:t>
            </a:r>
          </a:p>
          <a:p>
            <a:pPr marL="285750" indent="-285750">
              <a:buFont typeface="Arial" panose="020B0604020202020204" pitchFamily="34" charset="0"/>
              <a:buChar char="•"/>
            </a:pPr>
            <a:r>
              <a:rPr lang="fr-FR" dirty="0"/>
              <a:t>Pour ce cours : </a:t>
            </a:r>
            <a:r>
              <a:rPr lang="fr-FR" b="1" dirty="0"/>
              <a:t>travaillez à la main</a:t>
            </a:r>
          </a:p>
          <a:p>
            <a:pPr marL="285750" indent="-285750">
              <a:buFont typeface="Arial" panose="020B0604020202020204" pitchFamily="34" charset="0"/>
              <a:buChar char="•"/>
            </a:pPr>
            <a:r>
              <a:rPr lang="fr-FR" dirty="0"/>
              <a:t>Pour vos futurs projets perso ou scolaires : </a:t>
            </a:r>
            <a:r>
              <a:rPr lang="fr-FR" b="1" dirty="0"/>
              <a:t>utilisez l’IA autant que vous voulez</a:t>
            </a:r>
            <a:endParaRPr lang="fr-FR" dirty="0"/>
          </a:p>
          <a:p>
            <a:pPr>
              <a:buNone/>
            </a:pPr>
            <a:br>
              <a:rPr lang="fr-FR" dirty="0"/>
            </a:br>
            <a:r>
              <a:rPr lang="fr-FR" dirty="0"/>
              <a:t>Le but : devenir autonome, pas cliquer sur « </a:t>
            </a:r>
            <a:r>
              <a:rPr lang="fr-FR" dirty="0" err="1"/>
              <a:t>Ask</a:t>
            </a:r>
            <a:r>
              <a:rPr lang="fr-FR" dirty="0"/>
              <a:t> ».</a:t>
            </a:r>
          </a:p>
        </p:txBody>
      </p:sp>
      <p:pic>
        <p:nvPicPr>
          <p:cNvPr id="19" name="Image 18">
            <a:extLst>
              <a:ext uri="{FF2B5EF4-FFF2-40B4-BE49-F238E27FC236}">
                <a16:creationId xmlns:a16="http://schemas.microsoft.com/office/drawing/2014/main" id="{9868BCA6-001F-3CAE-AD74-F3DD77252CC3}"/>
              </a:ext>
            </a:extLst>
          </p:cNvPr>
          <p:cNvPicPr>
            <a:picLocks noChangeAspect="1"/>
          </p:cNvPicPr>
          <p:nvPr/>
        </p:nvPicPr>
        <p:blipFill>
          <a:blip r:embed="rId3"/>
          <a:stretch>
            <a:fillRect/>
          </a:stretch>
        </p:blipFill>
        <p:spPr>
          <a:xfrm>
            <a:off x="10062281" y="1402341"/>
            <a:ext cx="1660338" cy="2026659"/>
          </a:xfrm>
          <a:prstGeom prst="rect">
            <a:avLst/>
          </a:prstGeom>
        </p:spPr>
      </p:pic>
    </p:spTree>
    <p:extLst>
      <p:ext uri="{BB962C8B-B14F-4D97-AF65-F5344CB8AC3E}">
        <p14:creationId xmlns:p14="http://schemas.microsoft.com/office/powerpoint/2010/main" val="157501078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1123F"/>
        </a:solidFill>
        <a:effectLst/>
      </p:bgPr>
    </p:bg>
    <p:spTree>
      <p:nvGrpSpPr>
        <p:cNvPr id="1" name="">
          <a:extLst>
            <a:ext uri="{FF2B5EF4-FFF2-40B4-BE49-F238E27FC236}">
              <a16:creationId xmlns:a16="http://schemas.microsoft.com/office/drawing/2014/main" id="{98EC0838-88E3-2C3B-9747-D4B5C8207D00}"/>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E28F8495-D391-0E82-0AFE-D5006F44C5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674903E2-71D6-B1C5-13DB-42E354141E89}"/>
              </a:ext>
            </a:extLst>
          </p:cNvPr>
          <p:cNvSpPr txBox="1"/>
          <p:nvPr/>
        </p:nvSpPr>
        <p:spPr>
          <a:xfrm>
            <a:off x="2821641" y="3075057"/>
            <a:ext cx="6548718" cy="707886"/>
          </a:xfrm>
          <a:prstGeom prst="rect">
            <a:avLst/>
          </a:prstGeom>
          <a:noFill/>
        </p:spPr>
        <p:txBody>
          <a:bodyPr wrap="square" rtlCol="0">
            <a:spAutoFit/>
          </a:bodyPr>
          <a:lstStyle/>
          <a:p>
            <a:pPr algn="ctr"/>
            <a:r>
              <a:rPr lang="fr-FR" sz="4000" dirty="0">
                <a:solidFill>
                  <a:schemeClr val="bg1"/>
                </a:solidFill>
              </a:rPr>
              <a:t>Performance et fiabilité</a:t>
            </a:r>
          </a:p>
        </p:txBody>
      </p:sp>
    </p:spTree>
    <p:extLst>
      <p:ext uri="{BB962C8B-B14F-4D97-AF65-F5344CB8AC3E}">
        <p14:creationId xmlns:p14="http://schemas.microsoft.com/office/powerpoint/2010/main" val="2099082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1123F"/>
        </a:solidFill>
        <a:effectLst/>
      </p:bgPr>
    </p:bg>
    <p:spTree>
      <p:nvGrpSpPr>
        <p:cNvPr id="1" name="">
          <a:extLst>
            <a:ext uri="{FF2B5EF4-FFF2-40B4-BE49-F238E27FC236}">
              <a16:creationId xmlns:a16="http://schemas.microsoft.com/office/drawing/2014/main" id="{867C3F96-292A-110B-3AAE-00161812578C}"/>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C1B2EDCE-4F2E-6853-00EE-05ECBF4406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FB1DF13E-F032-C959-344B-44311F3F3A1A}"/>
              </a:ext>
            </a:extLst>
          </p:cNvPr>
          <p:cNvSpPr txBox="1"/>
          <p:nvPr/>
        </p:nvSpPr>
        <p:spPr>
          <a:xfrm>
            <a:off x="2821641" y="3075057"/>
            <a:ext cx="6548718" cy="707886"/>
          </a:xfrm>
          <a:prstGeom prst="rect">
            <a:avLst/>
          </a:prstGeom>
          <a:noFill/>
        </p:spPr>
        <p:txBody>
          <a:bodyPr wrap="square" rtlCol="0">
            <a:spAutoFit/>
          </a:bodyPr>
          <a:lstStyle/>
          <a:p>
            <a:pPr algn="ctr"/>
            <a:r>
              <a:rPr lang="fr-FR" sz="4000" dirty="0">
                <a:solidFill>
                  <a:schemeClr val="bg1"/>
                </a:solidFill>
              </a:rPr>
              <a:t>Mini-projet final</a:t>
            </a:r>
          </a:p>
        </p:txBody>
      </p:sp>
    </p:spTree>
    <p:extLst>
      <p:ext uri="{BB962C8B-B14F-4D97-AF65-F5344CB8AC3E}">
        <p14:creationId xmlns:p14="http://schemas.microsoft.com/office/powerpoint/2010/main" val="2172447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21240"/>
        </a:solidFill>
        <a:effectLst/>
      </p:bgPr>
    </p:bg>
    <p:spTree>
      <p:nvGrpSpPr>
        <p:cNvPr id="1" name="">
          <a:extLst>
            <a:ext uri="{FF2B5EF4-FFF2-40B4-BE49-F238E27FC236}">
              <a16:creationId xmlns:a16="http://schemas.microsoft.com/office/drawing/2014/main" id="{75E43BF1-FAD3-CA3F-6C11-3D78691EBED9}"/>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5C39EF1C-87AD-A5F8-E3AF-D3FD30F0AA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E04BBCCF-557F-E2AD-906E-5A9A40893188}"/>
              </a:ext>
            </a:extLst>
          </p:cNvPr>
          <p:cNvSpPr txBox="1"/>
          <p:nvPr/>
        </p:nvSpPr>
        <p:spPr>
          <a:xfrm>
            <a:off x="2821641" y="2875002"/>
            <a:ext cx="6548718" cy="1107996"/>
          </a:xfrm>
          <a:prstGeom prst="rect">
            <a:avLst/>
          </a:prstGeom>
          <a:noFill/>
        </p:spPr>
        <p:txBody>
          <a:bodyPr wrap="square" rtlCol="0">
            <a:spAutoFit/>
          </a:bodyPr>
          <a:lstStyle/>
          <a:p>
            <a:pPr algn="ctr"/>
            <a:r>
              <a:rPr lang="fr-FR" sz="6600" b="1" dirty="0">
                <a:solidFill>
                  <a:schemeClr val="bg1"/>
                </a:solidFill>
              </a:rPr>
              <a:t>Bonus</a:t>
            </a:r>
          </a:p>
        </p:txBody>
      </p:sp>
    </p:spTree>
    <p:extLst>
      <p:ext uri="{BB962C8B-B14F-4D97-AF65-F5344CB8AC3E}">
        <p14:creationId xmlns:p14="http://schemas.microsoft.com/office/powerpoint/2010/main" val="2454186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2C771-64EC-E4BD-1F12-77C3BEA67B17}"/>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C7C2D31B-BBAC-DCED-3EB0-D01CB4388E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5A8B976-F761-169F-49AB-B281BE00D3B2}"/>
              </a:ext>
            </a:extLst>
          </p:cNvPr>
          <p:cNvSpPr txBox="1"/>
          <p:nvPr/>
        </p:nvSpPr>
        <p:spPr>
          <a:xfrm>
            <a:off x="2821641" y="2875002"/>
            <a:ext cx="6548718" cy="1107996"/>
          </a:xfrm>
          <a:prstGeom prst="rect">
            <a:avLst/>
          </a:prstGeom>
          <a:noFill/>
        </p:spPr>
        <p:txBody>
          <a:bodyPr wrap="square" rtlCol="0">
            <a:spAutoFit/>
          </a:bodyPr>
          <a:lstStyle/>
          <a:p>
            <a:pPr algn="ctr"/>
            <a:r>
              <a:rPr lang="fr-FR" sz="6600" b="1" dirty="0">
                <a:solidFill>
                  <a:schemeClr val="bg1"/>
                </a:solidFill>
              </a:rPr>
              <a:t>Bonus</a:t>
            </a:r>
          </a:p>
        </p:txBody>
      </p:sp>
      <p:sp>
        <p:nvSpPr>
          <p:cNvPr id="4" name="ZoneTexte 3">
            <a:extLst>
              <a:ext uri="{FF2B5EF4-FFF2-40B4-BE49-F238E27FC236}">
                <a16:creationId xmlns:a16="http://schemas.microsoft.com/office/drawing/2014/main" id="{FA1EDE71-7D1B-0A2B-A43E-AF6E74CE7141}"/>
              </a:ext>
            </a:extLst>
          </p:cNvPr>
          <p:cNvSpPr txBox="1"/>
          <p:nvPr/>
        </p:nvSpPr>
        <p:spPr>
          <a:xfrm>
            <a:off x="1075765" y="1411941"/>
            <a:ext cx="2057400" cy="646331"/>
          </a:xfrm>
          <a:prstGeom prst="rect">
            <a:avLst/>
          </a:prstGeom>
          <a:noFill/>
        </p:spPr>
        <p:txBody>
          <a:bodyPr wrap="square" rtlCol="0">
            <a:spAutoFit/>
          </a:bodyPr>
          <a:lstStyle/>
          <a:p>
            <a:r>
              <a:rPr lang="fr-FR" dirty="0"/>
              <a:t>Concurrence Agent </a:t>
            </a:r>
          </a:p>
        </p:txBody>
      </p:sp>
    </p:spTree>
    <p:extLst>
      <p:ext uri="{BB962C8B-B14F-4D97-AF65-F5344CB8AC3E}">
        <p14:creationId xmlns:p14="http://schemas.microsoft.com/office/powerpoint/2010/main" val="1654401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1240"/>
        </a:solidFill>
        <a:effectLst/>
      </p:bgPr>
    </p:bg>
    <p:spTree>
      <p:nvGrpSpPr>
        <p:cNvPr id="1" name="">
          <a:extLst>
            <a:ext uri="{FF2B5EF4-FFF2-40B4-BE49-F238E27FC236}">
              <a16:creationId xmlns:a16="http://schemas.microsoft.com/office/drawing/2014/main" id="{DFBC0A29-048F-0D4A-CBFC-C0088F7C0943}"/>
            </a:ext>
          </a:extLst>
        </p:cNvPr>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8110C547-8945-687F-A58B-655163EBD7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A4D4D94-B017-FAC6-A377-206F54D0A287}"/>
              </a:ext>
            </a:extLst>
          </p:cNvPr>
          <p:cNvSpPr txBox="1"/>
          <p:nvPr/>
        </p:nvSpPr>
        <p:spPr>
          <a:xfrm>
            <a:off x="2821641" y="2875002"/>
            <a:ext cx="6548718" cy="1107996"/>
          </a:xfrm>
          <a:prstGeom prst="rect">
            <a:avLst/>
          </a:prstGeom>
          <a:solidFill>
            <a:srgbClr val="21123F"/>
          </a:solidFill>
        </p:spPr>
        <p:txBody>
          <a:bodyPr wrap="square" rtlCol="0">
            <a:spAutoFit/>
          </a:bodyPr>
          <a:lstStyle/>
          <a:p>
            <a:pPr algn="ctr"/>
            <a:r>
              <a:rPr lang="fr-FR" sz="6600" b="1" dirty="0">
                <a:solidFill>
                  <a:schemeClr val="bg1"/>
                </a:solidFill>
              </a:rPr>
              <a:t>Objectifs</a:t>
            </a:r>
          </a:p>
        </p:txBody>
      </p:sp>
    </p:spTree>
    <p:extLst>
      <p:ext uri="{BB962C8B-B14F-4D97-AF65-F5344CB8AC3E}">
        <p14:creationId xmlns:p14="http://schemas.microsoft.com/office/powerpoint/2010/main" val="2357465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A2E4A-22B6-BFF8-22F9-6334BCB48020}"/>
            </a:ext>
          </a:extLst>
        </p:cNvPr>
        <p:cNvGrpSpPr/>
        <p:nvPr/>
      </p:nvGrpSpPr>
      <p:grpSpPr>
        <a:xfrm>
          <a:off x="0" y="0"/>
          <a:ext cx="0" cy="0"/>
          <a:chOff x="0" y="0"/>
          <a:chExt cx="0" cy="0"/>
        </a:xfrm>
      </p:grpSpPr>
      <p:pic>
        <p:nvPicPr>
          <p:cNvPr id="112" name="Image 111" descr="Une image contenant texte, portable, ordinateur&#10;&#10;Description générée automatiquement">
            <a:extLst>
              <a:ext uri="{FF2B5EF4-FFF2-40B4-BE49-F238E27FC236}">
                <a16:creationId xmlns:a16="http://schemas.microsoft.com/office/drawing/2014/main" id="{3A370116-6809-3CC6-9184-6CC8037E3A1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44" b="-151"/>
          <a:stretch/>
        </p:blipFill>
        <p:spPr>
          <a:xfrm>
            <a:off x="9836873" y="-2"/>
            <a:ext cx="1779567" cy="1595067"/>
          </a:xfrm>
          <a:prstGeom prst="rect">
            <a:avLst/>
          </a:prstGeom>
        </p:spPr>
      </p:pic>
      <p:sp>
        <p:nvSpPr>
          <p:cNvPr id="79" name="slideNumber__text_footer__s1">
            <a:extLst>
              <a:ext uri="{FF2B5EF4-FFF2-40B4-BE49-F238E27FC236}">
                <a16:creationId xmlns:a16="http://schemas.microsoft.com/office/drawing/2014/main" id="{9FF51A78-5DAA-A014-D3E0-904F621FC0F1}"/>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5</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grpSp>
        <p:nvGrpSpPr>
          <p:cNvPr id="2" name="Group logo__s1">
            <a:extLst>
              <a:ext uri="{FF2B5EF4-FFF2-40B4-BE49-F238E27FC236}">
                <a16:creationId xmlns:a16="http://schemas.microsoft.com/office/drawing/2014/main" id="{D33AAB9C-F166-C485-01A6-CA7F91737FB3}"/>
              </a:ext>
            </a:extLst>
          </p:cNvPr>
          <p:cNvGrpSpPr/>
          <p:nvPr/>
        </p:nvGrpSpPr>
        <p:grpSpPr>
          <a:xfrm>
            <a:off x="10747244" y="6472446"/>
            <a:ext cx="1197084" cy="245804"/>
            <a:chOff x="8025207" y="4891414"/>
            <a:chExt cx="897813" cy="184353"/>
          </a:xfrm>
        </p:grpSpPr>
        <p:sp>
          <p:nvSpPr>
            <p:cNvPr id="5" name="Freeform 5">
              <a:extLst>
                <a:ext uri="{FF2B5EF4-FFF2-40B4-BE49-F238E27FC236}">
                  <a16:creationId xmlns:a16="http://schemas.microsoft.com/office/drawing/2014/main" id="{5064D22F-9AFE-306B-AE73-0CB058EBE2E6}"/>
                </a:ext>
              </a:extLst>
            </p:cNvPr>
            <p:cNvSpPr>
              <a:spLocks/>
            </p:cNvSpPr>
            <p:nvPr/>
          </p:nvSpPr>
          <p:spPr bwMode="auto">
            <a:xfrm>
              <a:off x="8066422" y="4891414"/>
              <a:ext cx="100809" cy="70177"/>
            </a:xfrm>
            <a:custGeom>
              <a:avLst/>
              <a:gdLst>
                <a:gd name="T0" fmla="*/ 182 w 362"/>
                <a:gd name="T1" fmla="*/ 111 h 251"/>
                <a:gd name="T2" fmla="*/ 69 w 362"/>
                <a:gd name="T3" fmla="*/ 0 h 251"/>
                <a:gd name="T4" fmla="*/ 0 w 362"/>
                <a:gd name="T5" fmla="*/ 69 h 251"/>
                <a:gd name="T6" fmla="*/ 182 w 362"/>
                <a:gd name="T7" fmla="*/ 251 h 251"/>
                <a:gd name="T8" fmla="*/ 362 w 362"/>
                <a:gd name="T9" fmla="*/ 69 h 251"/>
                <a:gd name="T10" fmla="*/ 293 w 362"/>
                <a:gd name="T11" fmla="*/ 0 h 251"/>
                <a:gd name="T12" fmla="*/ 182 w 362"/>
                <a:gd name="T13" fmla="*/ 111 h 251"/>
              </a:gdLst>
              <a:ahLst/>
              <a:cxnLst>
                <a:cxn ang="0">
                  <a:pos x="T0" y="T1"/>
                </a:cxn>
                <a:cxn ang="0">
                  <a:pos x="T2" y="T3"/>
                </a:cxn>
                <a:cxn ang="0">
                  <a:pos x="T4" y="T5"/>
                </a:cxn>
                <a:cxn ang="0">
                  <a:pos x="T6" y="T7"/>
                </a:cxn>
                <a:cxn ang="0">
                  <a:pos x="T8" y="T9"/>
                </a:cxn>
                <a:cxn ang="0">
                  <a:pos x="T10" y="T11"/>
                </a:cxn>
                <a:cxn ang="0">
                  <a:pos x="T12" y="T13"/>
                </a:cxn>
              </a:cxnLst>
              <a:rect l="0" t="0" r="r" b="b"/>
              <a:pathLst>
                <a:path w="362" h="251">
                  <a:moveTo>
                    <a:pt x="182" y="111"/>
                  </a:moveTo>
                  <a:lnTo>
                    <a:pt x="69" y="0"/>
                  </a:lnTo>
                  <a:lnTo>
                    <a:pt x="0" y="69"/>
                  </a:lnTo>
                  <a:lnTo>
                    <a:pt x="182" y="251"/>
                  </a:lnTo>
                  <a:lnTo>
                    <a:pt x="362" y="69"/>
                  </a:lnTo>
                  <a:lnTo>
                    <a:pt x="293" y="0"/>
                  </a:lnTo>
                  <a:lnTo>
                    <a:pt x="182" y="111"/>
                  </a:lnTo>
                  <a:close/>
                </a:path>
              </a:pathLst>
            </a:custGeom>
            <a:solidFill>
              <a:srgbClr val="0ED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6" name="Freeform 6">
              <a:extLst>
                <a:ext uri="{FF2B5EF4-FFF2-40B4-BE49-F238E27FC236}">
                  <a16:creationId xmlns:a16="http://schemas.microsoft.com/office/drawing/2014/main" id="{F2653698-E765-1384-3E44-D33BD2CDBDA7}"/>
                </a:ext>
              </a:extLst>
            </p:cNvPr>
            <p:cNvSpPr>
              <a:spLocks/>
            </p:cNvSpPr>
            <p:nvPr/>
          </p:nvSpPr>
          <p:spPr bwMode="auto">
            <a:xfrm>
              <a:off x="8066422" y="5005590"/>
              <a:ext cx="100809" cy="70177"/>
            </a:xfrm>
            <a:custGeom>
              <a:avLst/>
              <a:gdLst>
                <a:gd name="T0" fmla="*/ 182 w 362"/>
                <a:gd name="T1" fmla="*/ 140 h 253"/>
                <a:gd name="T2" fmla="*/ 293 w 362"/>
                <a:gd name="T3" fmla="*/ 253 h 253"/>
                <a:gd name="T4" fmla="*/ 362 w 362"/>
                <a:gd name="T5" fmla="*/ 182 h 253"/>
                <a:gd name="T6" fmla="*/ 182 w 362"/>
                <a:gd name="T7" fmla="*/ 0 h 253"/>
                <a:gd name="T8" fmla="*/ 0 w 362"/>
                <a:gd name="T9" fmla="*/ 182 h 253"/>
                <a:gd name="T10" fmla="*/ 69 w 362"/>
                <a:gd name="T11" fmla="*/ 253 h 253"/>
                <a:gd name="T12" fmla="*/ 182 w 362"/>
                <a:gd name="T13" fmla="*/ 140 h 253"/>
              </a:gdLst>
              <a:ahLst/>
              <a:cxnLst>
                <a:cxn ang="0">
                  <a:pos x="T0" y="T1"/>
                </a:cxn>
                <a:cxn ang="0">
                  <a:pos x="T2" y="T3"/>
                </a:cxn>
                <a:cxn ang="0">
                  <a:pos x="T4" y="T5"/>
                </a:cxn>
                <a:cxn ang="0">
                  <a:pos x="T6" y="T7"/>
                </a:cxn>
                <a:cxn ang="0">
                  <a:pos x="T8" y="T9"/>
                </a:cxn>
                <a:cxn ang="0">
                  <a:pos x="T10" y="T11"/>
                </a:cxn>
                <a:cxn ang="0">
                  <a:pos x="T12" y="T13"/>
                </a:cxn>
              </a:cxnLst>
              <a:rect l="0" t="0" r="r" b="b"/>
              <a:pathLst>
                <a:path w="362" h="253">
                  <a:moveTo>
                    <a:pt x="182" y="140"/>
                  </a:moveTo>
                  <a:lnTo>
                    <a:pt x="293" y="253"/>
                  </a:lnTo>
                  <a:lnTo>
                    <a:pt x="362" y="182"/>
                  </a:lnTo>
                  <a:lnTo>
                    <a:pt x="182" y="0"/>
                  </a:lnTo>
                  <a:lnTo>
                    <a:pt x="0" y="182"/>
                  </a:lnTo>
                  <a:lnTo>
                    <a:pt x="69" y="253"/>
                  </a:lnTo>
                  <a:lnTo>
                    <a:pt x="182" y="140"/>
                  </a:lnTo>
                  <a:close/>
                </a:path>
              </a:pathLst>
            </a:custGeom>
            <a:solidFill>
              <a:srgbClr val="0ED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8" name="Freeform 7">
              <a:extLst>
                <a:ext uri="{FF2B5EF4-FFF2-40B4-BE49-F238E27FC236}">
                  <a16:creationId xmlns:a16="http://schemas.microsoft.com/office/drawing/2014/main" id="{2833A309-7D40-419C-543E-9082981DEF1A}"/>
                </a:ext>
              </a:extLst>
            </p:cNvPr>
            <p:cNvSpPr>
              <a:spLocks/>
            </p:cNvSpPr>
            <p:nvPr/>
          </p:nvSpPr>
          <p:spPr bwMode="auto">
            <a:xfrm>
              <a:off x="8138826" y="4933186"/>
              <a:ext cx="70176" cy="100809"/>
            </a:xfrm>
            <a:custGeom>
              <a:avLst/>
              <a:gdLst>
                <a:gd name="T0" fmla="*/ 140 w 253"/>
                <a:gd name="T1" fmla="*/ 182 h 362"/>
                <a:gd name="T2" fmla="*/ 253 w 253"/>
                <a:gd name="T3" fmla="*/ 69 h 362"/>
                <a:gd name="T4" fmla="*/ 182 w 253"/>
                <a:gd name="T5" fmla="*/ 0 h 362"/>
                <a:gd name="T6" fmla="*/ 0 w 253"/>
                <a:gd name="T7" fmla="*/ 182 h 362"/>
                <a:gd name="T8" fmla="*/ 182 w 253"/>
                <a:gd name="T9" fmla="*/ 362 h 362"/>
                <a:gd name="T10" fmla="*/ 253 w 253"/>
                <a:gd name="T11" fmla="*/ 293 h 362"/>
                <a:gd name="T12" fmla="*/ 140 w 253"/>
                <a:gd name="T13" fmla="*/ 182 h 362"/>
              </a:gdLst>
              <a:ahLst/>
              <a:cxnLst>
                <a:cxn ang="0">
                  <a:pos x="T0" y="T1"/>
                </a:cxn>
                <a:cxn ang="0">
                  <a:pos x="T2" y="T3"/>
                </a:cxn>
                <a:cxn ang="0">
                  <a:pos x="T4" y="T5"/>
                </a:cxn>
                <a:cxn ang="0">
                  <a:pos x="T6" y="T7"/>
                </a:cxn>
                <a:cxn ang="0">
                  <a:pos x="T8" y="T9"/>
                </a:cxn>
                <a:cxn ang="0">
                  <a:pos x="T10" y="T11"/>
                </a:cxn>
                <a:cxn ang="0">
                  <a:pos x="T12" y="T13"/>
                </a:cxn>
              </a:cxnLst>
              <a:rect l="0" t="0" r="r" b="b"/>
              <a:pathLst>
                <a:path w="253" h="362">
                  <a:moveTo>
                    <a:pt x="140" y="182"/>
                  </a:moveTo>
                  <a:lnTo>
                    <a:pt x="253" y="69"/>
                  </a:lnTo>
                  <a:lnTo>
                    <a:pt x="182" y="0"/>
                  </a:lnTo>
                  <a:lnTo>
                    <a:pt x="0" y="182"/>
                  </a:lnTo>
                  <a:lnTo>
                    <a:pt x="182" y="362"/>
                  </a:lnTo>
                  <a:lnTo>
                    <a:pt x="253" y="293"/>
                  </a:lnTo>
                  <a:lnTo>
                    <a:pt x="140" y="182"/>
                  </a:lnTo>
                  <a:close/>
                </a:path>
              </a:pathLst>
            </a:custGeom>
            <a:solidFill>
              <a:srgbClr val="0ED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9" name="Freeform 8__shp_black__s1">
              <a:extLst>
                <a:ext uri="{FF2B5EF4-FFF2-40B4-BE49-F238E27FC236}">
                  <a16:creationId xmlns:a16="http://schemas.microsoft.com/office/drawing/2014/main" id="{378C8407-9035-9C93-F0C4-C4B005598AE2}"/>
                </a:ext>
              </a:extLst>
            </p:cNvPr>
            <p:cNvSpPr>
              <a:spLocks/>
            </p:cNvSpPr>
            <p:nvPr/>
          </p:nvSpPr>
          <p:spPr bwMode="auto">
            <a:xfrm>
              <a:off x="8025207" y="4933186"/>
              <a:ext cx="69620" cy="100809"/>
            </a:xfrm>
            <a:custGeom>
              <a:avLst/>
              <a:gdLst>
                <a:gd name="T0" fmla="*/ 111 w 251"/>
                <a:gd name="T1" fmla="*/ 182 h 362"/>
                <a:gd name="T2" fmla="*/ 0 w 251"/>
                <a:gd name="T3" fmla="*/ 293 h 362"/>
                <a:gd name="T4" fmla="*/ 69 w 251"/>
                <a:gd name="T5" fmla="*/ 362 h 362"/>
                <a:gd name="T6" fmla="*/ 251 w 251"/>
                <a:gd name="T7" fmla="*/ 182 h 362"/>
                <a:gd name="T8" fmla="*/ 69 w 251"/>
                <a:gd name="T9" fmla="*/ 0 h 362"/>
                <a:gd name="T10" fmla="*/ 0 w 251"/>
                <a:gd name="T11" fmla="*/ 69 h 362"/>
                <a:gd name="T12" fmla="*/ 111 w 251"/>
                <a:gd name="T13" fmla="*/ 182 h 362"/>
              </a:gdLst>
              <a:ahLst/>
              <a:cxnLst>
                <a:cxn ang="0">
                  <a:pos x="T0" y="T1"/>
                </a:cxn>
                <a:cxn ang="0">
                  <a:pos x="T2" y="T3"/>
                </a:cxn>
                <a:cxn ang="0">
                  <a:pos x="T4" y="T5"/>
                </a:cxn>
                <a:cxn ang="0">
                  <a:pos x="T6" y="T7"/>
                </a:cxn>
                <a:cxn ang="0">
                  <a:pos x="T8" y="T9"/>
                </a:cxn>
                <a:cxn ang="0">
                  <a:pos x="T10" y="T11"/>
                </a:cxn>
                <a:cxn ang="0">
                  <a:pos x="T12" y="T13"/>
                </a:cxn>
              </a:cxnLst>
              <a:rect l="0" t="0" r="r" b="b"/>
              <a:pathLst>
                <a:path w="251" h="362">
                  <a:moveTo>
                    <a:pt x="111" y="182"/>
                  </a:moveTo>
                  <a:lnTo>
                    <a:pt x="0" y="293"/>
                  </a:lnTo>
                  <a:lnTo>
                    <a:pt x="69" y="362"/>
                  </a:lnTo>
                  <a:lnTo>
                    <a:pt x="251" y="182"/>
                  </a:lnTo>
                  <a:lnTo>
                    <a:pt x="69" y="0"/>
                  </a:lnTo>
                  <a:lnTo>
                    <a:pt x="0" y="69"/>
                  </a:lnTo>
                  <a:lnTo>
                    <a:pt x="111" y="1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10" name="Freeform 9__shp_black__s1">
              <a:extLst>
                <a:ext uri="{FF2B5EF4-FFF2-40B4-BE49-F238E27FC236}">
                  <a16:creationId xmlns:a16="http://schemas.microsoft.com/office/drawing/2014/main" id="{DED9F1F1-5F5C-4A94-6495-54F6706E9183}"/>
                </a:ext>
              </a:extLst>
            </p:cNvPr>
            <p:cNvSpPr>
              <a:spLocks/>
            </p:cNvSpPr>
            <p:nvPr/>
          </p:nvSpPr>
          <p:spPr bwMode="auto">
            <a:xfrm>
              <a:off x="8268040" y="4920933"/>
              <a:ext cx="110277" cy="122531"/>
            </a:xfrm>
            <a:custGeom>
              <a:avLst/>
              <a:gdLst>
                <a:gd name="T0" fmla="*/ 306 w 396"/>
                <a:gd name="T1" fmla="*/ 295 h 442"/>
                <a:gd name="T2" fmla="*/ 83 w 396"/>
                <a:gd name="T3" fmla="*/ 0 h 442"/>
                <a:gd name="T4" fmla="*/ 0 w 396"/>
                <a:gd name="T5" fmla="*/ 0 h 442"/>
                <a:gd name="T6" fmla="*/ 0 w 396"/>
                <a:gd name="T7" fmla="*/ 442 h 442"/>
                <a:gd name="T8" fmla="*/ 88 w 396"/>
                <a:gd name="T9" fmla="*/ 442 h 442"/>
                <a:gd name="T10" fmla="*/ 88 w 396"/>
                <a:gd name="T11" fmla="*/ 146 h 442"/>
                <a:gd name="T12" fmla="*/ 313 w 396"/>
                <a:gd name="T13" fmla="*/ 442 h 442"/>
                <a:gd name="T14" fmla="*/ 396 w 396"/>
                <a:gd name="T15" fmla="*/ 442 h 442"/>
                <a:gd name="T16" fmla="*/ 396 w 396"/>
                <a:gd name="T17" fmla="*/ 0 h 442"/>
                <a:gd name="T18" fmla="*/ 306 w 396"/>
                <a:gd name="T19" fmla="*/ 0 h 442"/>
                <a:gd name="T20" fmla="*/ 306 w 396"/>
                <a:gd name="T21" fmla="*/ 29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442">
                  <a:moveTo>
                    <a:pt x="306" y="295"/>
                  </a:moveTo>
                  <a:lnTo>
                    <a:pt x="83" y="0"/>
                  </a:lnTo>
                  <a:lnTo>
                    <a:pt x="0" y="0"/>
                  </a:lnTo>
                  <a:lnTo>
                    <a:pt x="0" y="442"/>
                  </a:lnTo>
                  <a:lnTo>
                    <a:pt x="88" y="442"/>
                  </a:lnTo>
                  <a:lnTo>
                    <a:pt x="88" y="146"/>
                  </a:lnTo>
                  <a:lnTo>
                    <a:pt x="313" y="442"/>
                  </a:lnTo>
                  <a:lnTo>
                    <a:pt x="396" y="442"/>
                  </a:lnTo>
                  <a:lnTo>
                    <a:pt x="396" y="0"/>
                  </a:lnTo>
                  <a:lnTo>
                    <a:pt x="306" y="0"/>
                  </a:lnTo>
                  <a:lnTo>
                    <a:pt x="306" y="2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11" name="Freeform 10__shp_black__s1">
              <a:extLst>
                <a:ext uri="{FF2B5EF4-FFF2-40B4-BE49-F238E27FC236}">
                  <a16:creationId xmlns:a16="http://schemas.microsoft.com/office/drawing/2014/main" id="{698803CB-356C-97CF-46D6-EBB2A0A7F0DD}"/>
                </a:ext>
              </a:extLst>
            </p:cNvPr>
            <p:cNvSpPr>
              <a:spLocks noEditPoints="1"/>
            </p:cNvSpPr>
            <p:nvPr/>
          </p:nvSpPr>
          <p:spPr bwMode="auto">
            <a:xfrm>
              <a:off x="8390013" y="4956021"/>
              <a:ext cx="84657" cy="90227"/>
            </a:xfrm>
            <a:custGeom>
              <a:avLst/>
              <a:gdLst>
                <a:gd name="T0" fmla="*/ 155 w 303"/>
                <a:gd name="T1" fmla="*/ 0 h 322"/>
                <a:gd name="T2" fmla="*/ 122 w 303"/>
                <a:gd name="T3" fmla="*/ 3 h 322"/>
                <a:gd name="T4" fmla="*/ 92 w 303"/>
                <a:gd name="T5" fmla="*/ 11 h 322"/>
                <a:gd name="T6" fmla="*/ 66 w 303"/>
                <a:gd name="T7" fmla="*/ 26 h 322"/>
                <a:gd name="T8" fmla="*/ 43 w 303"/>
                <a:gd name="T9" fmla="*/ 44 h 322"/>
                <a:gd name="T10" fmla="*/ 25 w 303"/>
                <a:gd name="T11" fmla="*/ 67 h 322"/>
                <a:gd name="T12" fmla="*/ 11 w 303"/>
                <a:gd name="T13" fmla="*/ 96 h 322"/>
                <a:gd name="T14" fmla="*/ 3 w 303"/>
                <a:gd name="T15" fmla="*/ 127 h 322"/>
                <a:gd name="T16" fmla="*/ 0 w 303"/>
                <a:gd name="T17" fmla="*/ 162 h 322"/>
                <a:gd name="T18" fmla="*/ 0 w 303"/>
                <a:gd name="T19" fmla="*/ 180 h 322"/>
                <a:gd name="T20" fmla="*/ 6 w 303"/>
                <a:gd name="T21" fmla="*/ 213 h 322"/>
                <a:gd name="T22" fmla="*/ 18 w 303"/>
                <a:gd name="T23" fmla="*/ 241 h 322"/>
                <a:gd name="T24" fmla="*/ 35 w 303"/>
                <a:gd name="T25" fmla="*/ 268 h 322"/>
                <a:gd name="T26" fmla="*/ 54 w 303"/>
                <a:gd name="T27" fmla="*/ 287 h 322"/>
                <a:gd name="T28" fmla="*/ 81 w 303"/>
                <a:gd name="T29" fmla="*/ 304 h 322"/>
                <a:gd name="T30" fmla="*/ 109 w 303"/>
                <a:gd name="T31" fmla="*/ 316 h 322"/>
                <a:gd name="T32" fmla="*/ 142 w 303"/>
                <a:gd name="T33" fmla="*/ 321 h 322"/>
                <a:gd name="T34" fmla="*/ 159 w 303"/>
                <a:gd name="T35" fmla="*/ 322 h 322"/>
                <a:gd name="T36" fmla="*/ 195 w 303"/>
                <a:gd name="T37" fmla="*/ 319 h 322"/>
                <a:gd name="T38" fmla="*/ 230 w 303"/>
                <a:gd name="T39" fmla="*/ 311 h 322"/>
                <a:gd name="T40" fmla="*/ 261 w 303"/>
                <a:gd name="T41" fmla="*/ 296 h 322"/>
                <a:gd name="T42" fmla="*/ 289 w 303"/>
                <a:gd name="T43" fmla="*/ 276 h 322"/>
                <a:gd name="T44" fmla="*/ 241 w 303"/>
                <a:gd name="T45" fmla="*/ 223 h 322"/>
                <a:gd name="T46" fmla="*/ 203 w 303"/>
                <a:gd name="T47" fmla="*/ 244 h 322"/>
                <a:gd name="T48" fmla="*/ 164 w 303"/>
                <a:gd name="T49" fmla="*/ 251 h 322"/>
                <a:gd name="T50" fmla="*/ 149 w 303"/>
                <a:gd name="T51" fmla="*/ 251 h 322"/>
                <a:gd name="T52" fmla="*/ 124 w 303"/>
                <a:gd name="T53" fmla="*/ 243 h 322"/>
                <a:gd name="T54" fmla="*/ 102 w 303"/>
                <a:gd name="T55" fmla="*/ 228 h 322"/>
                <a:gd name="T56" fmla="*/ 89 w 303"/>
                <a:gd name="T57" fmla="*/ 203 h 322"/>
                <a:gd name="T58" fmla="*/ 303 w 303"/>
                <a:gd name="T59" fmla="*/ 188 h 322"/>
                <a:gd name="T60" fmla="*/ 303 w 303"/>
                <a:gd name="T61" fmla="*/ 160 h 322"/>
                <a:gd name="T62" fmla="*/ 303 w 303"/>
                <a:gd name="T63" fmla="*/ 143 h 322"/>
                <a:gd name="T64" fmla="*/ 298 w 303"/>
                <a:gd name="T65" fmla="*/ 110 h 322"/>
                <a:gd name="T66" fmla="*/ 286 w 303"/>
                <a:gd name="T67" fmla="*/ 81 h 322"/>
                <a:gd name="T68" fmla="*/ 271 w 303"/>
                <a:gd name="T69" fmla="*/ 56 h 322"/>
                <a:gd name="T70" fmla="*/ 251 w 303"/>
                <a:gd name="T71" fmla="*/ 34 h 322"/>
                <a:gd name="T72" fmla="*/ 228 w 303"/>
                <a:gd name="T73" fmla="*/ 18 h 322"/>
                <a:gd name="T74" fmla="*/ 202 w 303"/>
                <a:gd name="T75" fmla="*/ 6 h 322"/>
                <a:gd name="T76" fmla="*/ 170 w 303"/>
                <a:gd name="T77" fmla="*/ 0 h 322"/>
                <a:gd name="T78" fmla="*/ 155 w 303"/>
                <a:gd name="T79" fmla="*/ 0 h 322"/>
                <a:gd name="T80" fmla="*/ 84 w 303"/>
                <a:gd name="T81" fmla="*/ 132 h 322"/>
                <a:gd name="T82" fmla="*/ 94 w 303"/>
                <a:gd name="T83" fmla="*/ 107 h 322"/>
                <a:gd name="T84" fmla="*/ 107 w 303"/>
                <a:gd name="T85" fmla="*/ 87 h 322"/>
                <a:gd name="T86" fmla="*/ 127 w 303"/>
                <a:gd name="T87" fmla="*/ 74 h 322"/>
                <a:gd name="T88" fmla="*/ 154 w 303"/>
                <a:gd name="T89" fmla="*/ 71 h 322"/>
                <a:gd name="T90" fmla="*/ 167 w 303"/>
                <a:gd name="T91" fmla="*/ 72 h 322"/>
                <a:gd name="T92" fmla="*/ 188 w 303"/>
                <a:gd name="T93" fmla="*/ 79 h 322"/>
                <a:gd name="T94" fmla="*/ 205 w 303"/>
                <a:gd name="T95" fmla="*/ 96 h 322"/>
                <a:gd name="T96" fmla="*/ 217 w 303"/>
                <a:gd name="T97" fmla="*/ 119 h 322"/>
                <a:gd name="T98" fmla="*/ 84 w 303"/>
                <a:gd name="T99" fmla="*/ 13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22">
                  <a:moveTo>
                    <a:pt x="155" y="0"/>
                  </a:moveTo>
                  <a:lnTo>
                    <a:pt x="155" y="0"/>
                  </a:lnTo>
                  <a:lnTo>
                    <a:pt x="137" y="0"/>
                  </a:lnTo>
                  <a:lnTo>
                    <a:pt x="122" y="3"/>
                  </a:lnTo>
                  <a:lnTo>
                    <a:pt x="106" y="6"/>
                  </a:lnTo>
                  <a:lnTo>
                    <a:pt x="92" y="11"/>
                  </a:lnTo>
                  <a:lnTo>
                    <a:pt x="78" y="18"/>
                  </a:lnTo>
                  <a:lnTo>
                    <a:pt x="66" y="26"/>
                  </a:lnTo>
                  <a:lnTo>
                    <a:pt x="53" y="34"/>
                  </a:lnTo>
                  <a:lnTo>
                    <a:pt x="43" y="44"/>
                  </a:lnTo>
                  <a:lnTo>
                    <a:pt x="33" y="56"/>
                  </a:lnTo>
                  <a:lnTo>
                    <a:pt x="25" y="67"/>
                  </a:lnTo>
                  <a:lnTo>
                    <a:pt x="16" y="81"/>
                  </a:lnTo>
                  <a:lnTo>
                    <a:pt x="11" y="96"/>
                  </a:lnTo>
                  <a:lnTo>
                    <a:pt x="6" y="110"/>
                  </a:lnTo>
                  <a:lnTo>
                    <a:pt x="3" y="127"/>
                  </a:lnTo>
                  <a:lnTo>
                    <a:pt x="0" y="143"/>
                  </a:lnTo>
                  <a:lnTo>
                    <a:pt x="0" y="162"/>
                  </a:lnTo>
                  <a:lnTo>
                    <a:pt x="0" y="162"/>
                  </a:lnTo>
                  <a:lnTo>
                    <a:pt x="0" y="180"/>
                  </a:lnTo>
                  <a:lnTo>
                    <a:pt x="3" y="196"/>
                  </a:lnTo>
                  <a:lnTo>
                    <a:pt x="6" y="213"/>
                  </a:lnTo>
                  <a:lnTo>
                    <a:pt x="11" y="228"/>
                  </a:lnTo>
                  <a:lnTo>
                    <a:pt x="18" y="241"/>
                  </a:lnTo>
                  <a:lnTo>
                    <a:pt x="25" y="254"/>
                  </a:lnTo>
                  <a:lnTo>
                    <a:pt x="35" y="268"/>
                  </a:lnTo>
                  <a:lnTo>
                    <a:pt x="44" y="277"/>
                  </a:lnTo>
                  <a:lnTo>
                    <a:pt x="54" y="287"/>
                  </a:lnTo>
                  <a:lnTo>
                    <a:pt x="68" y="296"/>
                  </a:lnTo>
                  <a:lnTo>
                    <a:pt x="81" y="304"/>
                  </a:lnTo>
                  <a:lnTo>
                    <a:pt x="94" y="311"/>
                  </a:lnTo>
                  <a:lnTo>
                    <a:pt x="109" y="316"/>
                  </a:lnTo>
                  <a:lnTo>
                    <a:pt x="126" y="319"/>
                  </a:lnTo>
                  <a:lnTo>
                    <a:pt x="142" y="321"/>
                  </a:lnTo>
                  <a:lnTo>
                    <a:pt x="159" y="322"/>
                  </a:lnTo>
                  <a:lnTo>
                    <a:pt x="159" y="322"/>
                  </a:lnTo>
                  <a:lnTo>
                    <a:pt x="177" y="321"/>
                  </a:lnTo>
                  <a:lnTo>
                    <a:pt x="195" y="319"/>
                  </a:lnTo>
                  <a:lnTo>
                    <a:pt x="213" y="316"/>
                  </a:lnTo>
                  <a:lnTo>
                    <a:pt x="230" y="311"/>
                  </a:lnTo>
                  <a:lnTo>
                    <a:pt x="246" y="304"/>
                  </a:lnTo>
                  <a:lnTo>
                    <a:pt x="261" y="296"/>
                  </a:lnTo>
                  <a:lnTo>
                    <a:pt x="276" y="286"/>
                  </a:lnTo>
                  <a:lnTo>
                    <a:pt x="289" y="276"/>
                  </a:lnTo>
                  <a:lnTo>
                    <a:pt x="241" y="223"/>
                  </a:lnTo>
                  <a:lnTo>
                    <a:pt x="241" y="223"/>
                  </a:lnTo>
                  <a:lnTo>
                    <a:pt x="223" y="234"/>
                  </a:lnTo>
                  <a:lnTo>
                    <a:pt x="203" y="244"/>
                  </a:lnTo>
                  <a:lnTo>
                    <a:pt x="183" y="249"/>
                  </a:lnTo>
                  <a:lnTo>
                    <a:pt x="164" y="251"/>
                  </a:lnTo>
                  <a:lnTo>
                    <a:pt x="164" y="251"/>
                  </a:lnTo>
                  <a:lnTo>
                    <a:pt x="149" y="251"/>
                  </a:lnTo>
                  <a:lnTo>
                    <a:pt x="135" y="248"/>
                  </a:lnTo>
                  <a:lnTo>
                    <a:pt x="124" y="243"/>
                  </a:lnTo>
                  <a:lnTo>
                    <a:pt x="112" y="236"/>
                  </a:lnTo>
                  <a:lnTo>
                    <a:pt x="102" y="228"/>
                  </a:lnTo>
                  <a:lnTo>
                    <a:pt x="96" y="216"/>
                  </a:lnTo>
                  <a:lnTo>
                    <a:pt x="89" y="203"/>
                  </a:lnTo>
                  <a:lnTo>
                    <a:pt x="84" y="188"/>
                  </a:lnTo>
                  <a:lnTo>
                    <a:pt x="303" y="188"/>
                  </a:lnTo>
                  <a:lnTo>
                    <a:pt x="303" y="188"/>
                  </a:lnTo>
                  <a:lnTo>
                    <a:pt x="303" y="160"/>
                  </a:lnTo>
                  <a:lnTo>
                    <a:pt x="303" y="160"/>
                  </a:lnTo>
                  <a:lnTo>
                    <a:pt x="303" y="143"/>
                  </a:lnTo>
                  <a:lnTo>
                    <a:pt x="301" y="125"/>
                  </a:lnTo>
                  <a:lnTo>
                    <a:pt x="298" y="110"/>
                  </a:lnTo>
                  <a:lnTo>
                    <a:pt x="293" y="96"/>
                  </a:lnTo>
                  <a:lnTo>
                    <a:pt x="286" y="81"/>
                  </a:lnTo>
                  <a:lnTo>
                    <a:pt x="279" y="67"/>
                  </a:lnTo>
                  <a:lnTo>
                    <a:pt x="271" y="56"/>
                  </a:lnTo>
                  <a:lnTo>
                    <a:pt x="261" y="44"/>
                  </a:lnTo>
                  <a:lnTo>
                    <a:pt x="251" y="34"/>
                  </a:lnTo>
                  <a:lnTo>
                    <a:pt x="240" y="24"/>
                  </a:lnTo>
                  <a:lnTo>
                    <a:pt x="228" y="18"/>
                  </a:lnTo>
                  <a:lnTo>
                    <a:pt x="215" y="11"/>
                  </a:lnTo>
                  <a:lnTo>
                    <a:pt x="202" y="6"/>
                  </a:lnTo>
                  <a:lnTo>
                    <a:pt x="187" y="3"/>
                  </a:lnTo>
                  <a:lnTo>
                    <a:pt x="170" y="0"/>
                  </a:lnTo>
                  <a:lnTo>
                    <a:pt x="155" y="0"/>
                  </a:lnTo>
                  <a:lnTo>
                    <a:pt x="155" y="0"/>
                  </a:lnTo>
                  <a:close/>
                  <a:moveTo>
                    <a:pt x="84" y="132"/>
                  </a:moveTo>
                  <a:lnTo>
                    <a:pt x="84" y="132"/>
                  </a:lnTo>
                  <a:lnTo>
                    <a:pt x="89" y="119"/>
                  </a:lnTo>
                  <a:lnTo>
                    <a:pt x="94" y="107"/>
                  </a:lnTo>
                  <a:lnTo>
                    <a:pt x="99" y="96"/>
                  </a:lnTo>
                  <a:lnTo>
                    <a:pt x="107" y="87"/>
                  </a:lnTo>
                  <a:lnTo>
                    <a:pt x="117" y="81"/>
                  </a:lnTo>
                  <a:lnTo>
                    <a:pt x="127" y="74"/>
                  </a:lnTo>
                  <a:lnTo>
                    <a:pt x="140" y="72"/>
                  </a:lnTo>
                  <a:lnTo>
                    <a:pt x="154" y="71"/>
                  </a:lnTo>
                  <a:lnTo>
                    <a:pt x="154" y="71"/>
                  </a:lnTo>
                  <a:lnTo>
                    <a:pt x="167" y="72"/>
                  </a:lnTo>
                  <a:lnTo>
                    <a:pt x="178" y="74"/>
                  </a:lnTo>
                  <a:lnTo>
                    <a:pt x="188" y="79"/>
                  </a:lnTo>
                  <a:lnTo>
                    <a:pt x="198" y="87"/>
                  </a:lnTo>
                  <a:lnTo>
                    <a:pt x="205" y="96"/>
                  </a:lnTo>
                  <a:lnTo>
                    <a:pt x="212" y="105"/>
                  </a:lnTo>
                  <a:lnTo>
                    <a:pt x="217" y="119"/>
                  </a:lnTo>
                  <a:lnTo>
                    <a:pt x="220" y="132"/>
                  </a:lnTo>
                  <a:lnTo>
                    <a:pt x="84" y="13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12" name="Freeform 11__shp_black__s1">
              <a:extLst>
                <a:ext uri="{FF2B5EF4-FFF2-40B4-BE49-F238E27FC236}">
                  <a16:creationId xmlns:a16="http://schemas.microsoft.com/office/drawing/2014/main" id="{CD9B6920-C152-34E7-0D89-9283F5E19364}"/>
                </a:ext>
              </a:extLst>
            </p:cNvPr>
            <p:cNvSpPr>
              <a:spLocks noEditPoints="1"/>
            </p:cNvSpPr>
            <p:nvPr/>
          </p:nvSpPr>
          <p:spPr bwMode="auto">
            <a:xfrm>
              <a:off x="8483025" y="4956021"/>
              <a:ext cx="92455" cy="90227"/>
            </a:xfrm>
            <a:custGeom>
              <a:avLst/>
              <a:gdLst>
                <a:gd name="T0" fmla="*/ 164 w 331"/>
                <a:gd name="T1" fmla="*/ 0 h 322"/>
                <a:gd name="T2" fmla="*/ 131 w 331"/>
                <a:gd name="T3" fmla="*/ 3 h 322"/>
                <a:gd name="T4" fmla="*/ 99 w 331"/>
                <a:gd name="T5" fmla="*/ 11 h 322"/>
                <a:gd name="T6" fmla="*/ 71 w 331"/>
                <a:gd name="T7" fmla="*/ 26 h 322"/>
                <a:gd name="T8" fmla="*/ 46 w 331"/>
                <a:gd name="T9" fmla="*/ 46 h 322"/>
                <a:gd name="T10" fmla="*/ 26 w 331"/>
                <a:gd name="T11" fmla="*/ 69 h 322"/>
                <a:gd name="T12" fmla="*/ 12 w 331"/>
                <a:gd name="T13" fmla="*/ 97 h 322"/>
                <a:gd name="T14" fmla="*/ 3 w 331"/>
                <a:gd name="T15" fmla="*/ 127 h 322"/>
                <a:gd name="T16" fmla="*/ 0 w 331"/>
                <a:gd name="T17" fmla="*/ 160 h 322"/>
                <a:gd name="T18" fmla="*/ 0 w 331"/>
                <a:gd name="T19" fmla="*/ 178 h 322"/>
                <a:gd name="T20" fmla="*/ 7 w 331"/>
                <a:gd name="T21" fmla="*/ 210 h 322"/>
                <a:gd name="T22" fmla="*/ 18 w 331"/>
                <a:gd name="T23" fmla="*/ 239 h 322"/>
                <a:gd name="T24" fmla="*/ 36 w 331"/>
                <a:gd name="T25" fmla="*/ 264 h 322"/>
                <a:gd name="T26" fmla="*/ 58 w 331"/>
                <a:gd name="T27" fmla="*/ 286 h 322"/>
                <a:gd name="T28" fmla="*/ 84 w 331"/>
                <a:gd name="T29" fmla="*/ 302 h 322"/>
                <a:gd name="T30" fmla="*/ 114 w 331"/>
                <a:gd name="T31" fmla="*/ 316 h 322"/>
                <a:gd name="T32" fmla="*/ 147 w 331"/>
                <a:gd name="T33" fmla="*/ 321 h 322"/>
                <a:gd name="T34" fmla="*/ 164 w 331"/>
                <a:gd name="T35" fmla="*/ 322 h 322"/>
                <a:gd name="T36" fmla="*/ 198 w 331"/>
                <a:gd name="T37" fmla="*/ 319 h 322"/>
                <a:gd name="T38" fmla="*/ 232 w 331"/>
                <a:gd name="T39" fmla="*/ 309 h 322"/>
                <a:gd name="T40" fmla="*/ 260 w 331"/>
                <a:gd name="T41" fmla="*/ 296 h 322"/>
                <a:gd name="T42" fmla="*/ 283 w 331"/>
                <a:gd name="T43" fmla="*/ 276 h 322"/>
                <a:gd name="T44" fmla="*/ 303 w 331"/>
                <a:gd name="T45" fmla="*/ 253 h 322"/>
                <a:gd name="T46" fmla="*/ 318 w 331"/>
                <a:gd name="T47" fmla="*/ 225 h 322"/>
                <a:gd name="T48" fmla="*/ 328 w 331"/>
                <a:gd name="T49" fmla="*/ 195 h 322"/>
                <a:gd name="T50" fmla="*/ 331 w 331"/>
                <a:gd name="T51" fmla="*/ 160 h 322"/>
                <a:gd name="T52" fmla="*/ 329 w 331"/>
                <a:gd name="T53" fmla="*/ 143 h 322"/>
                <a:gd name="T54" fmla="*/ 323 w 331"/>
                <a:gd name="T55" fmla="*/ 112 h 322"/>
                <a:gd name="T56" fmla="*/ 311 w 331"/>
                <a:gd name="T57" fmla="*/ 82 h 322"/>
                <a:gd name="T58" fmla="*/ 294 w 331"/>
                <a:gd name="T59" fmla="*/ 57 h 322"/>
                <a:gd name="T60" fmla="*/ 271 w 331"/>
                <a:gd name="T61" fmla="*/ 36 h 322"/>
                <a:gd name="T62" fmla="*/ 245 w 331"/>
                <a:gd name="T63" fmla="*/ 18 h 322"/>
                <a:gd name="T64" fmla="*/ 215 w 331"/>
                <a:gd name="T65" fmla="*/ 6 h 322"/>
                <a:gd name="T66" fmla="*/ 182 w 331"/>
                <a:gd name="T67" fmla="*/ 0 h 322"/>
                <a:gd name="T68" fmla="*/ 164 w 331"/>
                <a:gd name="T69" fmla="*/ 0 h 322"/>
                <a:gd name="T70" fmla="*/ 164 w 331"/>
                <a:gd name="T71" fmla="*/ 244 h 322"/>
                <a:gd name="T72" fmla="*/ 132 w 331"/>
                <a:gd name="T73" fmla="*/ 239 h 322"/>
                <a:gd name="T74" fmla="*/ 106 w 331"/>
                <a:gd name="T75" fmla="*/ 221 h 322"/>
                <a:gd name="T76" fmla="*/ 89 w 331"/>
                <a:gd name="T77" fmla="*/ 195 h 322"/>
                <a:gd name="T78" fmla="*/ 83 w 331"/>
                <a:gd name="T79" fmla="*/ 160 h 322"/>
                <a:gd name="T80" fmla="*/ 84 w 331"/>
                <a:gd name="T81" fmla="*/ 143 h 322"/>
                <a:gd name="T82" fmla="*/ 98 w 331"/>
                <a:gd name="T83" fmla="*/ 112 h 322"/>
                <a:gd name="T84" fmla="*/ 119 w 331"/>
                <a:gd name="T85" fmla="*/ 91 h 322"/>
                <a:gd name="T86" fmla="*/ 147 w 331"/>
                <a:gd name="T87" fmla="*/ 77 h 322"/>
                <a:gd name="T88" fmla="*/ 164 w 331"/>
                <a:gd name="T89" fmla="*/ 76 h 322"/>
                <a:gd name="T90" fmla="*/ 197 w 331"/>
                <a:gd name="T91" fmla="*/ 82 h 322"/>
                <a:gd name="T92" fmla="*/ 223 w 331"/>
                <a:gd name="T93" fmla="*/ 100 h 322"/>
                <a:gd name="T94" fmla="*/ 240 w 331"/>
                <a:gd name="T95" fmla="*/ 127 h 322"/>
                <a:gd name="T96" fmla="*/ 246 w 331"/>
                <a:gd name="T97" fmla="*/ 160 h 322"/>
                <a:gd name="T98" fmla="*/ 245 w 331"/>
                <a:gd name="T99" fmla="*/ 178 h 322"/>
                <a:gd name="T100" fmla="*/ 233 w 331"/>
                <a:gd name="T101" fmla="*/ 210 h 322"/>
                <a:gd name="T102" fmla="*/ 210 w 331"/>
                <a:gd name="T103" fmla="*/ 231 h 322"/>
                <a:gd name="T104" fmla="*/ 182 w 331"/>
                <a:gd name="T105" fmla="*/ 243 h 322"/>
                <a:gd name="T106" fmla="*/ 164 w 331"/>
                <a:gd name="T107" fmla="*/ 24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1" h="322">
                  <a:moveTo>
                    <a:pt x="164" y="0"/>
                  </a:moveTo>
                  <a:lnTo>
                    <a:pt x="164" y="0"/>
                  </a:lnTo>
                  <a:lnTo>
                    <a:pt x="147" y="0"/>
                  </a:lnTo>
                  <a:lnTo>
                    <a:pt x="131" y="3"/>
                  </a:lnTo>
                  <a:lnTo>
                    <a:pt x="114" y="6"/>
                  </a:lnTo>
                  <a:lnTo>
                    <a:pt x="99" y="11"/>
                  </a:lnTo>
                  <a:lnTo>
                    <a:pt x="84" y="18"/>
                  </a:lnTo>
                  <a:lnTo>
                    <a:pt x="71" y="26"/>
                  </a:lnTo>
                  <a:lnTo>
                    <a:pt x="58" y="36"/>
                  </a:lnTo>
                  <a:lnTo>
                    <a:pt x="46" y="46"/>
                  </a:lnTo>
                  <a:lnTo>
                    <a:pt x="36" y="57"/>
                  </a:lnTo>
                  <a:lnTo>
                    <a:pt x="26" y="69"/>
                  </a:lnTo>
                  <a:lnTo>
                    <a:pt x="18" y="82"/>
                  </a:lnTo>
                  <a:lnTo>
                    <a:pt x="12" y="97"/>
                  </a:lnTo>
                  <a:lnTo>
                    <a:pt x="7" y="112"/>
                  </a:lnTo>
                  <a:lnTo>
                    <a:pt x="3" y="127"/>
                  </a:lnTo>
                  <a:lnTo>
                    <a:pt x="0" y="143"/>
                  </a:lnTo>
                  <a:lnTo>
                    <a:pt x="0" y="160"/>
                  </a:lnTo>
                  <a:lnTo>
                    <a:pt x="0" y="160"/>
                  </a:lnTo>
                  <a:lnTo>
                    <a:pt x="0" y="178"/>
                  </a:lnTo>
                  <a:lnTo>
                    <a:pt x="3" y="195"/>
                  </a:lnTo>
                  <a:lnTo>
                    <a:pt x="7" y="210"/>
                  </a:lnTo>
                  <a:lnTo>
                    <a:pt x="12" y="225"/>
                  </a:lnTo>
                  <a:lnTo>
                    <a:pt x="18" y="239"/>
                  </a:lnTo>
                  <a:lnTo>
                    <a:pt x="26" y="253"/>
                  </a:lnTo>
                  <a:lnTo>
                    <a:pt x="36" y="264"/>
                  </a:lnTo>
                  <a:lnTo>
                    <a:pt x="46" y="276"/>
                  </a:lnTo>
                  <a:lnTo>
                    <a:pt x="58" y="286"/>
                  </a:lnTo>
                  <a:lnTo>
                    <a:pt x="71" y="296"/>
                  </a:lnTo>
                  <a:lnTo>
                    <a:pt x="84" y="302"/>
                  </a:lnTo>
                  <a:lnTo>
                    <a:pt x="99" y="309"/>
                  </a:lnTo>
                  <a:lnTo>
                    <a:pt x="114" y="316"/>
                  </a:lnTo>
                  <a:lnTo>
                    <a:pt x="131" y="319"/>
                  </a:lnTo>
                  <a:lnTo>
                    <a:pt x="147" y="321"/>
                  </a:lnTo>
                  <a:lnTo>
                    <a:pt x="164" y="322"/>
                  </a:lnTo>
                  <a:lnTo>
                    <a:pt x="164" y="322"/>
                  </a:lnTo>
                  <a:lnTo>
                    <a:pt x="182" y="321"/>
                  </a:lnTo>
                  <a:lnTo>
                    <a:pt x="198" y="319"/>
                  </a:lnTo>
                  <a:lnTo>
                    <a:pt x="215" y="316"/>
                  </a:lnTo>
                  <a:lnTo>
                    <a:pt x="232" y="309"/>
                  </a:lnTo>
                  <a:lnTo>
                    <a:pt x="245" y="302"/>
                  </a:lnTo>
                  <a:lnTo>
                    <a:pt x="260" y="296"/>
                  </a:lnTo>
                  <a:lnTo>
                    <a:pt x="271" y="286"/>
                  </a:lnTo>
                  <a:lnTo>
                    <a:pt x="283" y="276"/>
                  </a:lnTo>
                  <a:lnTo>
                    <a:pt x="294" y="264"/>
                  </a:lnTo>
                  <a:lnTo>
                    <a:pt x="303" y="253"/>
                  </a:lnTo>
                  <a:lnTo>
                    <a:pt x="311" y="239"/>
                  </a:lnTo>
                  <a:lnTo>
                    <a:pt x="318" y="225"/>
                  </a:lnTo>
                  <a:lnTo>
                    <a:pt x="323" y="210"/>
                  </a:lnTo>
                  <a:lnTo>
                    <a:pt x="328" y="195"/>
                  </a:lnTo>
                  <a:lnTo>
                    <a:pt x="329" y="178"/>
                  </a:lnTo>
                  <a:lnTo>
                    <a:pt x="331" y="160"/>
                  </a:lnTo>
                  <a:lnTo>
                    <a:pt x="331" y="160"/>
                  </a:lnTo>
                  <a:lnTo>
                    <a:pt x="329" y="143"/>
                  </a:lnTo>
                  <a:lnTo>
                    <a:pt x="328" y="127"/>
                  </a:lnTo>
                  <a:lnTo>
                    <a:pt x="323" y="112"/>
                  </a:lnTo>
                  <a:lnTo>
                    <a:pt x="318" y="97"/>
                  </a:lnTo>
                  <a:lnTo>
                    <a:pt x="311" y="82"/>
                  </a:lnTo>
                  <a:lnTo>
                    <a:pt x="303" y="69"/>
                  </a:lnTo>
                  <a:lnTo>
                    <a:pt x="294" y="57"/>
                  </a:lnTo>
                  <a:lnTo>
                    <a:pt x="283" y="46"/>
                  </a:lnTo>
                  <a:lnTo>
                    <a:pt x="271" y="36"/>
                  </a:lnTo>
                  <a:lnTo>
                    <a:pt x="260" y="26"/>
                  </a:lnTo>
                  <a:lnTo>
                    <a:pt x="245" y="18"/>
                  </a:lnTo>
                  <a:lnTo>
                    <a:pt x="232" y="11"/>
                  </a:lnTo>
                  <a:lnTo>
                    <a:pt x="215" y="6"/>
                  </a:lnTo>
                  <a:lnTo>
                    <a:pt x="198" y="3"/>
                  </a:lnTo>
                  <a:lnTo>
                    <a:pt x="182" y="0"/>
                  </a:lnTo>
                  <a:lnTo>
                    <a:pt x="164" y="0"/>
                  </a:lnTo>
                  <a:lnTo>
                    <a:pt x="164" y="0"/>
                  </a:lnTo>
                  <a:close/>
                  <a:moveTo>
                    <a:pt x="164" y="244"/>
                  </a:moveTo>
                  <a:lnTo>
                    <a:pt x="164" y="244"/>
                  </a:lnTo>
                  <a:lnTo>
                    <a:pt x="147" y="243"/>
                  </a:lnTo>
                  <a:lnTo>
                    <a:pt x="132" y="239"/>
                  </a:lnTo>
                  <a:lnTo>
                    <a:pt x="119" y="231"/>
                  </a:lnTo>
                  <a:lnTo>
                    <a:pt x="106" y="221"/>
                  </a:lnTo>
                  <a:lnTo>
                    <a:pt x="98" y="210"/>
                  </a:lnTo>
                  <a:lnTo>
                    <a:pt x="89" y="195"/>
                  </a:lnTo>
                  <a:lnTo>
                    <a:pt x="84" y="178"/>
                  </a:lnTo>
                  <a:lnTo>
                    <a:pt x="83" y="160"/>
                  </a:lnTo>
                  <a:lnTo>
                    <a:pt x="83" y="160"/>
                  </a:lnTo>
                  <a:lnTo>
                    <a:pt x="84" y="143"/>
                  </a:lnTo>
                  <a:lnTo>
                    <a:pt x="89" y="127"/>
                  </a:lnTo>
                  <a:lnTo>
                    <a:pt x="98" y="112"/>
                  </a:lnTo>
                  <a:lnTo>
                    <a:pt x="106" y="100"/>
                  </a:lnTo>
                  <a:lnTo>
                    <a:pt x="119" y="91"/>
                  </a:lnTo>
                  <a:lnTo>
                    <a:pt x="132" y="82"/>
                  </a:lnTo>
                  <a:lnTo>
                    <a:pt x="147" y="77"/>
                  </a:lnTo>
                  <a:lnTo>
                    <a:pt x="164" y="76"/>
                  </a:lnTo>
                  <a:lnTo>
                    <a:pt x="164" y="76"/>
                  </a:lnTo>
                  <a:lnTo>
                    <a:pt x="182" y="77"/>
                  </a:lnTo>
                  <a:lnTo>
                    <a:pt x="197" y="82"/>
                  </a:lnTo>
                  <a:lnTo>
                    <a:pt x="210" y="91"/>
                  </a:lnTo>
                  <a:lnTo>
                    <a:pt x="223" y="100"/>
                  </a:lnTo>
                  <a:lnTo>
                    <a:pt x="233" y="112"/>
                  </a:lnTo>
                  <a:lnTo>
                    <a:pt x="240" y="127"/>
                  </a:lnTo>
                  <a:lnTo>
                    <a:pt x="245" y="143"/>
                  </a:lnTo>
                  <a:lnTo>
                    <a:pt x="246" y="160"/>
                  </a:lnTo>
                  <a:lnTo>
                    <a:pt x="246" y="160"/>
                  </a:lnTo>
                  <a:lnTo>
                    <a:pt x="245" y="178"/>
                  </a:lnTo>
                  <a:lnTo>
                    <a:pt x="240" y="195"/>
                  </a:lnTo>
                  <a:lnTo>
                    <a:pt x="233" y="210"/>
                  </a:lnTo>
                  <a:lnTo>
                    <a:pt x="223" y="221"/>
                  </a:lnTo>
                  <a:lnTo>
                    <a:pt x="210" y="231"/>
                  </a:lnTo>
                  <a:lnTo>
                    <a:pt x="197" y="239"/>
                  </a:lnTo>
                  <a:lnTo>
                    <a:pt x="182" y="243"/>
                  </a:lnTo>
                  <a:lnTo>
                    <a:pt x="164" y="244"/>
                  </a:lnTo>
                  <a:lnTo>
                    <a:pt x="164" y="2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13" name="Freeform 12__shp_black__s1">
              <a:extLst>
                <a:ext uri="{FF2B5EF4-FFF2-40B4-BE49-F238E27FC236}">
                  <a16:creationId xmlns:a16="http://schemas.microsoft.com/office/drawing/2014/main" id="{6D56C3E4-DD9F-4710-68A6-D4AFE302A581}"/>
                </a:ext>
              </a:extLst>
            </p:cNvPr>
            <p:cNvSpPr>
              <a:spLocks/>
            </p:cNvSpPr>
            <p:nvPr/>
          </p:nvSpPr>
          <p:spPr bwMode="auto">
            <a:xfrm>
              <a:off x="8572138" y="4920933"/>
              <a:ext cx="113619" cy="122531"/>
            </a:xfrm>
            <a:custGeom>
              <a:avLst/>
              <a:gdLst>
                <a:gd name="T0" fmla="*/ 406 w 409"/>
                <a:gd name="T1" fmla="*/ 0 h 442"/>
                <a:gd name="T2" fmla="*/ 303 w 409"/>
                <a:gd name="T3" fmla="*/ 0 h 442"/>
                <a:gd name="T4" fmla="*/ 205 w 409"/>
                <a:gd name="T5" fmla="*/ 151 h 442"/>
                <a:gd name="T6" fmla="*/ 108 w 409"/>
                <a:gd name="T7" fmla="*/ 0 h 442"/>
                <a:gd name="T8" fmla="*/ 5 w 409"/>
                <a:gd name="T9" fmla="*/ 0 h 442"/>
                <a:gd name="T10" fmla="*/ 151 w 409"/>
                <a:gd name="T11" fmla="*/ 217 h 442"/>
                <a:gd name="T12" fmla="*/ 0 w 409"/>
                <a:gd name="T13" fmla="*/ 442 h 442"/>
                <a:gd name="T14" fmla="*/ 103 w 409"/>
                <a:gd name="T15" fmla="*/ 442 h 442"/>
                <a:gd name="T16" fmla="*/ 204 w 409"/>
                <a:gd name="T17" fmla="*/ 285 h 442"/>
                <a:gd name="T18" fmla="*/ 306 w 409"/>
                <a:gd name="T19" fmla="*/ 442 h 442"/>
                <a:gd name="T20" fmla="*/ 409 w 409"/>
                <a:gd name="T21" fmla="*/ 442 h 442"/>
                <a:gd name="T22" fmla="*/ 258 w 409"/>
                <a:gd name="T23" fmla="*/ 217 h 442"/>
                <a:gd name="T24" fmla="*/ 406 w 409"/>
                <a:gd name="T25"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42">
                  <a:moveTo>
                    <a:pt x="406" y="0"/>
                  </a:moveTo>
                  <a:lnTo>
                    <a:pt x="303" y="0"/>
                  </a:lnTo>
                  <a:lnTo>
                    <a:pt x="205" y="151"/>
                  </a:lnTo>
                  <a:lnTo>
                    <a:pt x="108" y="0"/>
                  </a:lnTo>
                  <a:lnTo>
                    <a:pt x="5" y="0"/>
                  </a:lnTo>
                  <a:lnTo>
                    <a:pt x="151" y="217"/>
                  </a:lnTo>
                  <a:lnTo>
                    <a:pt x="0" y="442"/>
                  </a:lnTo>
                  <a:lnTo>
                    <a:pt x="103" y="442"/>
                  </a:lnTo>
                  <a:lnTo>
                    <a:pt x="204" y="285"/>
                  </a:lnTo>
                  <a:lnTo>
                    <a:pt x="306" y="442"/>
                  </a:lnTo>
                  <a:lnTo>
                    <a:pt x="409" y="442"/>
                  </a:lnTo>
                  <a:lnTo>
                    <a:pt x="258" y="217"/>
                  </a:lnTo>
                  <a:lnTo>
                    <a:pt x="406"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14" name="Freeform 13__shp_black__s1">
              <a:extLst>
                <a:ext uri="{FF2B5EF4-FFF2-40B4-BE49-F238E27FC236}">
                  <a16:creationId xmlns:a16="http://schemas.microsoft.com/office/drawing/2014/main" id="{579CA7B8-3C00-8873-6C13-7F1F5FB2BDB8}"/>
                </a:ext>
              </a:extLst>
            </p:cNvPr>
            <p:cNvSpPr>
              <a:spLocks noEditPoints="1"/>
            </p:cNvSpPr>
            <p:nvPr/>
          </p:nvSpPr>
          <p:spPr bwMode="auto">
            <a:xfrm>
              <a:off x="8680187" y="4956021"/>
              <a:ext cx="89670" cy="90227"/>
            </a:xfrm>
            <a:custGeom>
              <a:avLst/>
              <a:gdLst>
                <a:gd name="T0" fmla="*/ 240 w 321"/>
                <a:gd name="T1" fmla="*/ 41 h 322"/>
                <a:gd name="T2" fmla="*/ 223 w 321"/>
                <a:gd name="T3" fmla="*/ 24 h 322"/>
                <a:gd name="T4" fmla="*/ 203 w 321"/>
                <a:gd name="T5" fmla="*/ 11 h 322"/>
                <a:gd name="T6" fmla="*/ 179 w 321"/>
                <a:gd name="T7" fmla="*/ 3 h 322"/>
                <a:gd name="T8" fmla="*/ 149 w 321"/>
                <a:gd name="T9" fmla="*/ 0 h 322"/>
                <a:gd name="T10" fmla="*/ 134 w 321"/>
                <a:gd name="T11" fmla="*/ 0 h 322"/>
                <a:gd name="T12" fmla="*/ 104 w 321"/>
                <a:gd name="T13" fmla="*/ 6 h 322"/>
                <a:gd name="T14" fmla="*/ 78 w 321"/>
                <a:gd name="T15" fmla="*/ 18 h 322"/>
                <a:gd name="T16" fmla="*/ 53 w 321"/>
                <a:gd name="T17" fmla="*/ 36 h 322"/>
                <a:gd name="T18" fmla="*/ 33 w 321"/>
                <a:gd name="T19" fmla="*/ 57 h 322"/>
                <a:gd name="T20" fmla="*/ 18 w 321"/>
                <a:gd name="T21" fmla="*/ 82 h 322"/>
                <a:gd name="T22" fmla="*/ 7 w 321"/>
                <a:gd name="T23" fmla="*/ 112 h 322"/>
                <a:gd name="T24" fmla="*/ 2 w 321"/>
                <a:gd name="T25" fmla="*/ 143 h 322"/>
                <a:gd name="T26" fmla="*/ 0 w 321"/>
                <a:gd name="T27" fmla="*/ 160 h 322"/>
                <a:gd name="T28" fmla="*/ 3 w 321"/>
                <a:gd name="T29" fmla="*/ 195 h 322"/>
                <a:gd name="T30" fmla="*/ 12 w 321"/>
                <a:gd name="T31" fmla="*/ 225 h 322"/>
                <a:gd name="T32" fmla="*/ 25 w 321"/>
                <a:gd name="T33" fmla="*/ 253 h 322"/>
                <a:gd name="T34" fmla="*/ 43 w 321"/>
                <a:gd name="T35" fmla="*/ 276 h 322"/>
                <a:gd name="T36" fmla="*/ 64 w 321"/>
                <a:gd name="T37" fmla="*/ 296 h 322"/>
                <a:gd name="T38" fmla="*/ 89 w 321"/>
                <a:gd name="T39" fmla="*/ 309 h 322"/>
                <a:gd name="T40" fmla="*/ 117 w 321"/>
                <a:gd name="T41" fmla="*/ 319 h 322"/>
                <a:gd name="T42" fmla="*/ 149 w 321"/>
                <a:gd name="T43" fmla="*/ 322 h 322"/>
                <a:gd name="T44" fmla="*/ 164 w 321"/>
                <a:gd name="T45" fmla="*/ 321 h 322"/>
                <a:gd name="T46" fmla="*/ 192 w 321"/>
                <a:gd name="T47" fmla="*/ 316 h 322"/>
                <a:gd name="T48" fmla="*/ 213 w 321"/>
                <a:gd name="T49" fmla="*/ 304 h 322"/>
                <a:gd name="T50" fmla="*/ 233 w 321"/>
                <a:gd name="T51" fmla="*/ 289 h 322"/>
                <a:gd name="T52" fmla="*/ 240 w 321"/>
                <a:gd name="T53" fmla="*/ 314 h 322"/>
                <a:gd name="T54" fmla="*/ 321 w 321"/>
                <a:gd name="T55" fmla="*/ 8 h 322"/>
                <a:gd name="T56" fmla="*/ 240 w 321"/>
                <a:gd name="T57" fmla="*/ 41 h 322"/>
                <a:gd name="T58" fmla="*/ 164 w 321"/>
                <a:gd name="T59" fmla="*/ 244 h 322"/>
                <a:gd name="T60" fmla="*/ 131 w 321"/>
                <a:gd name="T61" fmla="*/ 238 h 322"/>
                <a:gd name="T62" fmla="*/ 106 w 321"/>
                <a:gd name="T63" fmla="*/ 220 h 322"/>
                <a:gd name="T64" fmla="*/ 91 w 321"/>
                <a:gd name="T65" fmla="*/ 193 h 322"/>
                <a:gd name="T66" fmla="*/ 84 w 321"/>
                <a:gd name="T67" fmla="*/ 160 h 322"/>
                <a:gd name="T68" fmla="*/ 86 w 321"/>
                <a:gd name="T69" fmla="*/ 143 h 322"/>
                <a:gd name="T70" fmla="*/ 98 w 321"/>
                <a:gd name="T71" fmla="*/ 114 h 322"/>
                <a:gd name="T72" fmla="*/ 117 w 321"/>
                <a:gd name="T73" fmla="*/ 91 h 322"/>
                <a:gd name="T74" fmla="*/ 147 w 321"/>
                <a:gd name="T75" fmla="*/ 77 h 322"/>
                <a:gd name="T76" fmla="*/ 164 w 321"/>
                <a:gd name="T77" fmla="*/ 76 h 322"/>
                <a:gd name="T78" fmla="*/ 197 w 321"/>
                <a:gd name="T79" fmla="*/ 82 h 322"/>
                <a:gd name="T80" fmla="*/ 222 w 321"/>
                <a:gd name="T81" fmla="*/ 100 h 322"/>
                <a:gd name="T82" fmla="*/ 237 w 321"/>
                <a:gd name="T83" fmla="*/ 127 h 322"/>
                <a:gd name="T84" fmla="*/ 243 w 321"/>
                <a:gd name="T85" fmla="*/ 160 h 322"/>
                <a:gd name="T86" fmla="*/ 241 w 321"/>
                <a:gd name="T87" fmla="*/ 178 h 322"/>
                <a:gd name="T88" fmla="*/ 230 w 321"/>
                <a:gd name="T89" fmla="*/ 208 h 322"/>
                <a:gd name="T90" fmla="*/ 210 w 321"/>
                <a:gd name="T91" fmla="*/ 231 h 322"/>
                <a:gd name="T92" fmla="*/ 180 w 321"/>
                <a:gd name="T93" fmla="*/ 243 h 322"/>
                <a:gd name="T94" fmla="*/ 164 w 321"/>
                <a:gd name="T95" fmla="*/ 24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1" h="322">
                  <a:moveTo>
                    <a:pt x="240" y="41"/>
                  </a:moveTo>
                  <a:lnTo>
                    <a:pt x="240" y="41"/>
                  </a:lnTo>
                  <a:lnTo>
                    <a:pt x="233" y="33"/>
                  </a:lnTo>
                  <a:lnTo>
                    <a:pt x="223" y="24"/>
                  </a:lnTo>
                  <a:lnTo>
                    <a:pt x="213" y="18"/>
                  </a:lnTo>
                  <a:lnTo>
                    <a:pt x="203" y="11"/>
                  </a:lnTo>
                  <a:lnTo>
                    <a:pt x="190" y="6"/>
                  </a:lnTo>
                  <a:lnTo>
                    <a:pt x="179" y="3"/>
                  </a:lnTo>
                  <a:lnTo>
                    <a:pt x="164" y="0"/>
                  </a:lnTo>
                  <a:lnTo>
                    <a:pt x="149" y="0"/>
                  </a:lnTo>
                  <a:lnTo>
                    <a:pt x="149" y="0"/>
                  </a:lnTo>
                  <a:lnTo>
                    <a:pt x="134" y="0"/>
                  </a:lnTo>
                  <a:lnTo>
                    <a:pt x="117" y="3"/>
                  </a:lnTo>
                  <a:lnTo>
                    <a:pt x="104" y="6"/>
                  </a:lnTo>
                  <a:lnTo>
                    <a:pt x="89" y="11"/>
                  </a:lnTo>
                  <a:lnTo>
                    <a:pt x="78" y="18"/>
                  </a:lnTo>
                  <a:lnTo>
                    <a:pt x="64" y="26"/>
                  </a:lnTo>
                  <a:lnTo>
                    <a:pt x="53" y="36"/>
                  </a:lnTo>
                  <a:lnTo>
                    <a:pt x="43" y="46"/>
                  </a:lnTo>
                  <a:lnTo>
                    <a:pt x="33" y="57"/>
                  </a:lnTo>
                  <a:lnTo>
                    <a:pt x="25" y="69"/>
                  </a:lnTo>
                  <a:lnTo>
                    <a:pt x="18" y="82"/>
                  </a:lnTo>
                  <a:lnTo>
                    <a:pt x="12" y="97"/>
                  </a:lnTo>
                  <a:lnTo>
                    <a:pt x="7" y="112"/>
                  </a:lnTo>
                  <a:lnTo>
                    <a:pt x="3" y="127"/>
                  </a:lnTo>
                  <a:lnTo>
                    <a:pt x="2" y="143"/>
                  </a:lnTo>
                  <a:lnTo>
                    <a:pt x="0" y="160"/>
                  </a:lnTo>
                  <a:lnTo>
                    <a:pt x="0" y="160"/>
                  </a:lnTo>
                  <a:lnTo>
                    <a:pt x="2" y="178"/>
                  </a:lnTo>
                  <a:lnTo>
                    <a:pt x="3" y="195"/>
                  </a:lnTo>
                  <a:lnTo>
                    <a:pt x="7" y="210"/>
                  </a:lnTo>
                  <a:lnTo>
                    <a:pt x="12" y="225"/>
                  </a:lnTo>
                  <a:lnTo>
                    <a:pt x="18" y="239"/>
                  </a:lnTo>
                  <a:lnTo>
                    <a:pt x="25" y="253"/>
                  </a:lnTo>
                  <a:lnTo>
                    <a:pt x="33" y="264"/>
                  </a:lnTo>
                  <a:lnTo>
                    <a:pt x="43" y="276"/>
                  </a:lnTo>
                  <a:lnTo>
                    <a:pt x="53" y="286"/>
                  </a:lnTo>
                  <a:lnTo>
                    <a:pt x="64" y="296"/>
                  </a:lnTo>
                  <a:lnTo>
                    <a:pt x="78" y="302"/>
                  </a:lnTo>
                  <a:lnTo>
                    <a:pt x="89" y="309"/>
                  </a:lnTo>
                  <a:lnTo>
                    <a:pt x="104" y="316"/>
                  </a:lnTo>
                  <a:lnTo>
                    <a:pt x="117" y="319"/>
                  </a:lnTo>
                  <a:lnTo>
                    <a:pt x="134" y="321"/>
                  </a:lnTo>
                  <a:lnTo>
                    <a:pt x="149" y="322"/>
                  </a:lnTo>
                  <a:lnTo>
                    <a:pt x="149" y="322"/>
                  </a:lnTo>
                  <a:lnTo>
                    <a:pt x="164" y="321"/>
                  </a:lnTo>
                  <a:lnTo>
                    <a:pt x="179" y="319"/>
                  </a:lnTo>
                  <a:lnTo>
                    <a:pt x="192" y="316"/>
                  </a:lnTo>
                  <a:lnTo>
                    <a:pt x="203" y="311"/>
                  </a:lnTo>
                  <a:lnTo>
                    <a:pt x="213" y="304"/>
                  </a:lnTo>
                  <a:lnTo>
                    <a:pt x="223" y="297"/>
                  </a:lnTo>
                  <a:lnTo>
                    <a:pt x="233" y="289"/>
                  </a:lnTo>
                  <a:lnTo>
                    <a:pt x="240" y="281"/>
                  </a:lnTo>
                  <a:lnTo>
                    <a:pt x="240" y="314"/>
                  </a:lnTo>
                  <a:lnTo>
                    <a:pt x="321" y="314"/>
                  </a:lnTo>
                  <a:lnTo>
                    <a:pt x="321" y="8"/>
                  </a:lnTo>
                  <a:lnTo>
                    <a:pt x="240" y="8"/>
                  </a:lnTo>
                  <a:lnTo>
                    <a:pt x="240" y="41"/>
                  </a:lnTo>
                  <a:close/>
                  <a:moveTo>
                    <a:pt x="164" y="244"/>
                  </a:moveTo>
                  <a:lnTo>
                    <a:pt x="164" y="244"/>
                  </a:lnTo>
                  <a:lnTo>
                    <a:pt x="147" y="243"/>
                  </a:lnTo>
                  <a:lnTo>
                    <a:pt x="131" y="238"/>
                  </a:lnTo>
                  <a:lnTo>
                    <a:pt x="117" y="231"/>
                  </a:lnTo>
                  <a:lnTo>
                    <a:pt x="106" y="220"/>
                  </a:lnTo>
                  <a:lnTo>
                    <a:pt x="98" y="208"/>
                  </a:lnTo>
                  <a:lnTo>
                    <a:pt x="91" y="193"/>
                  </a:lnTo>
                  <a:lnTo>
                    <a:pt x="86" y="178"/>
                  </a:lnTo>
                  <a:lnTo>
                    <a:pt x="84" y="160"/>
                  </a:lnTo>
                  <a:lnTo>
                    <a:pt x="84" y="160"/>
                  </a:lnTo>
                  <a:lnTo>
                    <a:pt x="86" y="143"/>
                  </a:lnTo>
                  <a:lnTo>
                    <a:pt x="91" y="127"/>
                  </a:lnTo>
                  <a:lnTo>
                    <a:pt x="98" y="114"/>
                  </a:lnTo>
                  <a:lnTo>
                    <a:pt x="106" y="100"/>
                  </a:lnTo>
                  <a:lnTo>
                    <a:pt x="117" y="91"/>
                  </a:lnTo>
                  <a:lnTo>
                    <a:pt x="131" y="82"/>
                  </a:lnTo>
                  <a:lnTo>
                    <a:pt x="147" y="77"/>
                  </a:lnTo>
                  <a:lnTo>
                    <a:pt x="164" y="76"/>
                  </a:lnTo>
                  <a:lnTo>
                    <a:pt x="164" y="76"/>
                  </a:lnTo>
                  <a:lnTo>
                    <a:pt x="180" y="77"/>
                  </a:lnTo>
                  <a:lnTo>
                    <a:pt x="197" y="82"/>
                  </a:lnTo>
                  <a:lnTo>
                    <a:pt x="210" y="91"/>
                  </a:lnTo>
                  <a:lnTo>
                    <a:pt x="222" y="100"/>
                  </a:lnTo>
                  <a:lnTo>
                    <a:pt x="230" y="112"/>
                  </a:lnTo>
                  <a:lnTo>
                    <a:pt x="237" y="127"/>
                  </a:lnTo>
                  <a:lnTo>
                    <a:pt x="241" y="143"/>
                  </a:lnTo>
                  <a:lnTo>
                    <a:pt x="243" y="160"/>
                  </a:lnTo>
                  <a:lnTo>
                    <a:pt x="243" y="160"/>
                  </a:lnTo>
                  <a:lnTo>
                    <a:pt x="241" y="178"/>
                  </a:lnTo>
                  <a:lnTo>
                    <a:pt x="237" y="195"/>
                  </a:lnTo>
                  <a:lnTo>
                    <a:pt x="230" y="208"/>
                  </a:lnTo>
                  <a:lnTo>
                    <a:pt x="222" y="221"/>
                  </a:lnTo>
                  <a:lnTo>
                    <a:pt x="210" y="231"/>
                  </a:lnTo>
                  <a:lnTo>
                    <a:pt x="197" y="238"/>
                  </a:lnTo>
                  <a:lnTo>
                    <a:pt x="180" y="243"/>
                  </a:lnTo>
                  <a:lnTo>
                    <a:pt x="164" y="244"/>
                  </a:lnTo>
                  <a:lnTo>
                    <a:pt x="164" y="2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15" name="Freeform 14__shp_black__s1">
              <a:extLst>
                <a:ext uri="{FF2B5EF4-FFF2-40B4-BE49-F238E27FC236}">
                  <a16:creationId xmlns:a16="http://schemas.microsoft.com/office/drawing/2014/main" id="{E44730F0-C360-F2E3-2EA7-1C691DBB8232}"/>
                </a:ext>
              </a:extLst>
            </p:cNvPr>
            <p:cNvSpPr>
              <a:spLocks/>
            </p:cNvSpPr>
            <p:nvPr/>
          </p:nvSpPr>
          <p:spPr bwMode="auto">
            <a:xfrm>
              <a:off x="8784895" y="4956021"/>
              <a:ext cx="138125" cy="87442"/>
            </a:xfrm>
            <a:custGeom>
              <a:avLst/>
              <a:gdLst>
                <a:gd name="T0" fmla="*/ 376 w 497"/>
                <a:gd name="T1" fmla="*/ 0 h 314"/>
                <a:gd name="T2" fmla="*/ 346 w 497"/>
                <a:gd name="T3" fmla="*/ 3 h 314"/>
                <a:gd name="T4" fmla="*/ 318 w 497"/>
                <a:gd name="T5" fmla="*/ 11 h 314"/>
                <a:gd name="T6" fmla="*/ 293 w 497"/>
                <a:gd name="T7" fmla="*/ 28 h 314"/>
                <a:gd name="T8" fmla="*/ 272 w 497"/>
                <a:gd name="T9" fmla="*/ 53 h 314"/>
                <a:gd name="T10" fmla="*/ 264 w 497"/>
                <a:gd name="T11" fmla="*/ 41 h 314"/>
                <a:gd name="T12" fmla="*/ 244 w 497"/>
                <a:gd name="T13" fmla="*/ 21 h 314"/>
                <a:gd name="T14" fmla="*/ 217 w 497"/>
                <a:gd name="T15" fmla="*/ 8 h 314"/>
                <a:gd name="T16" fmla="*/ 187 w 497"/>
                <a:gd name="T17" fmla="*/ 0 h 314"/>
                <a:gd name="T18" fmla="*/ 171 w 497"/>
                <a:gd name="T19" fmla="*/ 0 h 314"/>
                <a:gd name="T20" fmla="*/ 146 w 497"/>
                <a:gd name="T21" fmla="*/ 1 h 314"/>
                <a:gd name="T22" fmla="*/ 121 w 497"/>
                <a:gd name="T23" fmla="*/ 9 h 314"/>
                <a:gd name="T24" fmla="*/ 100 w 497"/>
                <a:gd name="T25" fmla="*/ 23 h 314"/>
                <a:gd name="T26" fmla="*/ 82 w 497"/>
                <a:gd name="T27" fmla="*/ 44 h 314"/>
                <a:gd name="T28" fmla="*/ 0 w 497"/>
                <a:gd name="T29" fmla="*/ 8 h 314"/>
                <a:gd name="T30" fmla="*/ 83 w 497"/>
                <a:gd name="T31" fmla="*/ 314 h 314"/>
                <a:gd name="T32" fmla="*/ 83 w 497"/>
                <a:gd name="T33" fmla="*/ 147 h 314"/>
                <a:gd name="T34" fmla="*/ 88 w 497"/>
                <a:gd name="T35" fmla="*/ 115 h 314"/>
                <a:gd name="T36" fmla="*/ 103 w 497"/>
                <a:gd name="T37" fmla="*/ 94 h 314"/>
                <a:gd name="T38" fmla="*/ 123 w 497"/>
                <a:gd name="T39" fmla="*/ 81 h 314"/>
                <a:gd name="T40" fmla="*/ 148 w 497"/>
                <a:gd name="T41" fmla="*/ 77 h 314"/>
                <a:gd name="T42" fmla="*/ 161 w 497"/>
                <a:gd name="T43" fmla="*/ 77 h 314"/>
                <a:gd name="T44" fmla="*/ 184 w 497"/>
                <a:gd name="T45" fmla="*/ 87 h 314"/>
                <a:gd name="T46" fmla="*/ 199 w 497"/>
                <a:gd name="T47" fmla="*/ 104 h 314"/>
                <a:gd name="T48" fmla="*/ 207 w 497"/>
                <a:gd name="T49" fmla="*/ 130 h 314"/>
                <a:gd name="T50" fmla="*/ 207 w 497"/>
                <a:gd name="T51" fmla="*/ 314 h 314"/>
                <a:gd name="T52" fmla="*/ 290 w 497"/>
                <a:gd name="T53" fmla="*/ 147 h 314"/>
                <a:gd name="T54" fmla="*/ 292 w 497"/>
                <a:gd name="T55" fmla="*/ 130 h 314"/>
                <a:gd name="T56" fmla="*/ 302 w 497"/>
                <a:gd name="T57" fmla="*/ 104 h 314"/>
                <a:gd name="T58" fmla="*/ 320 w 497"/>
                <a:gd name="T59" fmla="*/ 87 h 314"/>
                <a:gd name="T60" fmla="*/ 343 w 497"/>
                <a:gd name="T61" fmla="*/ 77 h 314"/>
                <a:gd name="T62" fmla="*/ 354 w 497"/>
                <a:gd name="T63" fmla="*/ 77 h 314"/>
                <a:gd name="T64" fmla="*/ 381 w 497"/>
                <a:gd name="T65" fmla="*/ 81 h 314"/>
                <a:gd name="T66" fmla="*/ 399 w 497"/>
                <a:gd name="T67" fmla="*/ 94 h 314"/>
                <a:gd name="T68" fmla="*/ 411 w 497"/>
                <a:gd name="T69" fmla="*/ 115 h 314"/>
                <a:gd name="T70" fmla="*/ 416 w 497"/>
                <a:gd name="T71" fmla="*/ 145 h 314"/>
                <a:gd name="T72" fmla="*/ 497 w 497"/>
                <a:gd name="T73" fmla="*/ 314 h 314"/>
                <a:gd name="T74" fmla="*/ 497 w 497"/>
                <a:gd name="T75" fmla="*/ 119 h 314"/>
                <a:gd name="T76" fmla="*/ 495 w 497"/>
                <a:gd name="T77" fmla="*/ 94 h 314"/>
                <a:gd name="T78" fmla="*/ 488 w 497"/>
                <a:gd name="T79" fmla="*/ 71 h 314"/>
                <a:gd name="T80" fmla="*/ 479 w 497"/>
                <a:gd name="T81" fmla="*/ 49 h 314"/>
                <a:gd name="T82" fmla="*/ 464 w 497"/>
                <a:gd name="T83" fmla="*/ 33 h 314"/>
                <a:gd name="T84" fmla="*/ 445 w 497"/>
                <a:gd name="T85" fmla="*/ 18 h 314"/>
                <a:gd name="T86" fmla="*/ 426 w 497"/>
                <a:gd name="T87" fmla="*/ 8 h 314"/>
                <a:gd name="T88" fmla="*/ 402 w 497"/>
                <a:gd name="T89" fmla="*/ 1 h 314"/>
                <a:gd name="T90" fmla="*/ 376 w 497"/>
                <a:gd name="T91"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7" h="314">
                  <a:moveTo>
                    <a:pt x="376" y="0"/>
                  </a:moveTo>
                  <a:lnTo>
                    <a:pt x="376" y="0"/>
                  </a:lnTo>
                  <a:lnTo>
                    <a:pt x="361" y="0"/>
                  </a:lnTo>
                  <a:lnTo>
                    <a:pt x="346" y="3"/>
                  </a:lnTo>
                  <a:lnTo>
                    <a:pt x="331" y="6"/>
                  </a:lnTo>
                  <a:lnTo>
                    <a:pt x="318" y="11"/>
                  </a:lnTo>
                  <a:lnTo>
                    <a:pt x="305" y="18"/>
                  </a:lnTo>
                  <a:lnTo>
                    <a:pt x="293" y="28"/>
                  </a:lnTo>
                  <a:lnTo>
                    <a:pt x="282" y="39"/>
                  </a:lnTo>
                  <a:lnTo>
                    <a:pt x="272" y="53"/>
                  </a:lnTo>
                  <a:lnTo>
                    <a:pt x="272" y="53"/>
                  </a:lnTo>
                  <a:lnTo>
                    <a:pt x="264" y="41"/>
                  </a:lnTo>
                  <a:lnTo>
                    <a:pt x="254" y="29"/>
                  </a:lnTo>
                  <a:lnTo>
                    <a:pt x="244" y="21"/>
                  </a:lnTo>
                  <a:lnTo>
                    <a:pt x="230" y="13"/>
                  </a:lnTo>
                  <a:lnTo>
                    <a:pt x="217" y="8"/>
                  </a:lnTo>
                  <a:lnTo>
                    <a:pt x="202" y="3"/>
                  </a:lnTo>
                  <a:lnTo>
                    <a:pt x="187" y="0"/>
                  </a:lnTo>
                  <a:lnTo>
                    <a:pt x="171" y="0"/>
                  </a:lnTo>
                  <a:lnTo>
                    <a:pt x="171" y="0"/>
                  </a:lnTo>
                  <a:lnTo>
                    <a:pt x="158" y="0"/>
                  </a:lnTo>
                  <a:lnTo>
                    <a:pt x="146" y="1"/>
                  </a:lnTo>
                  <a:lnTo>
                    <a:pt x="133" y="5"/>
                  </a:lnTo>
                  <a:lnTo>
                    <a:pt x="121" y="9"/>
                  </a:lnTo>
                  <a:lnTo>
                    <a:pt x="110" y="16"/>
                  </a:lnTo>
                  <a:lnTo>
                    <a:pt x="100" y="23"/>
                  </a:lnTo>
                  <a:lnTo>
                    <a:pt x="90" y="33"/>
                  </a:lnTo>
                  <a:lnTo>
                    <a:pt x="82" y="44"/>
                  </a:lnTo>
                  <a:lnTo>
                    <a:pt x="82" y="8"/>
                  </a:lnTo>
                  <a:lnTo>
                    <a:pt x="0" y="8"/>
                  </a:lnTo>
                  <a:lnTo>
                    <a:pt x="0" y="314"/>
                  </a:lnTo>
                  <a:lnTo>
                    <a:pt x="83" y="314"/>
                  </a:lnTo>
                  <a:lnTo>
                    <a:pt x="83" y="147"/>
                  </a:lnTo>
                  <a:lnTo>
                    <a:pt x="83" y="147"/>
                  </a:lnTo>
                  <a:lnTo>
                    <a:pt x="85" y="130"/>
                  </a:lnTo>
                  <a:lnTo>
                    <a:pt x="88" y="115"/>
                  </a:lnTo>
                  <a:lnTo>
                    <a:pt x="95" y="104"/>
                  </a:lnTo>
                  <a:lnTo>
                    <a:pt x="103" y="94"/>
                  </a:lnTo>
                  <a:lnTo>
                    <a:pt x="113" y="87"/>
                  </a:lnTo>
                  <a:lnTo>
                    <a:pt x="123" y="81"/>
                  </a:lnTo>
                  <a:lnTo>
                    <a:pt x="134" y="77"/>
                  </a:lnTo>
                  <a:lnTo>
                    <a:pt x="148" y="77"/>
                  </a:lnTo>
                  <a:lnTo>
                    <a:pt x="148" y="77"/>
                  </a:lnTo>
                  <a:lnTo>
                    <a:pt x="161" y="77"/>
                  </a:lnTo>
                  <a:lnTo>
                    <a:pt x="174" y="81"/>
                  </a:lnTo>
                  <a:lnTo>
                    <a:pt x="184" y="87"/>
                  </a:lnTo>
                  <a:lnTo>
                    <a:pt x="192" y="94"/>
                  </a:lnTo>
                  <a:lnTo>
                    <a:pt x="199" y="104"/>
                  </a:lnTo>
                  <a:lnTo>
                    <a:pt x="204" y="115"/>
                  </a:lnTo>
                  <a:lnTo>
                    <a:pt x="207" y="130"/>
                  </a:lnTo>
                  <a:lnTo>
                    <a:pt x="207" y="145"/>
                  </a:lnTo>
                  <a:lnTo>
                    <a:pt x="207" y="314"/>
                  </a:lnTo>
                  <a:lnTo>
                    <a:pt x="290" y="314"/>
                  </a:lnTo>
                  <a:lnTo>
                    <a:pt x="290" y="147"/>
                  </a:lnTo>
                  <a:lnTo>
                    <a:pt x="290" y="147"/>
                  </a:lnTo>
                  <a:lnTo>
                    <a:pt x="292" y="130"/>
                  </a:lnTo>
                  <a:lnTo>
                    <a:pt x="295" y="115"/>
                  </a:lnTo>
                  <a:lnTo>
                    <a:pt x="302" y="104"/>
                  </a:lnTo>
                  <a:lnTo>
                    <a:pt x="310" y="94"/>
                  </a:lnTo>
                  <a:lnTo>
                    <a:pt x="320" y="87"/>
                  </a:lnTo>
                  <a:lnTo>
                    <a:pt x="330" y="81"/>
                  </a:lnTo>
                  <a:lnTo>
                    <a:pt x="343" y="77"/>
                  </a:lnTo>
                  <a:lnTo>
                    <a:pt x="354" y="77"/>
                  </a:lnTo>
                  <a:lnTo>
                    <a:pt x="354" y="77"/>
                  </a:lnTo>
                  <a:lnTo>
                    <a:pt x="368" y="77"/>
                  </a:lnTo>
                  <a:lnTo>
                    <a:pt x="381" y="81"/>
                  </a:lnTo>
                  <a:lnTo>
                    <a:pt x="391" y="87"/>
                  </a:lnTo>
                  <a:lnTo>
                    <a:pt x="399" y="94"/>
                  </a:lnTo>
                  <a:lnTo>
                    <a:pt x="406" y="104"/>
                  </a:lnTo>
                  <a:lnTo>
                    <a:pt x="411" y="115"/>
                  </a:lnTo>
                  <a:lnTo>
                    <a:pt x="414" y="130"/>
                  </a:lnTo>
                  <a:lnTo>
                    <a:pt x="416" y="145"/>
                  </a:lnTo>
                  <a:lnTo>
                    <a:pt x="416" y="314"/>
                  </a:lnTo>
                  <a:lnTo>
                    <a:pt x="497" y="314"/>
                  </a:lnTo>
                  <a:lnTo>
                    <a:pt x="497" y="119"/>
                  </a:lnTo>
                  <a:lnTo>
                    <a:pt x="497" y="119"/>
                  </a:lnTo>
                  <a:lnTo>
                    <a:pt x="497" y="105"/>
                  </a:lnTo>
                  <a:lnTo>
                    <a:pt x="495" y="94"/>
                  </a:lnTo>
                  <a:lnTo>
                    <a:pt x="492" y="82"/>
                  </a:lnTo>
                  <a:lnTo>
                    <a:pt x="488" y="71"/>
                  </a:lnTo>
                  <a:lnTo>
                    <a:pt x="484" y="59"/>
                  </a:lnTo>
                  <a:lnTo>
                    <a:pt x="479" y="49"/>
                  </a:lnTo>
                  <a:lnTo>
                    <a:pt x="472" y="41"/>
                  </a:lnTo>
                  <a:lnTo>
                    <a:pt x="464" y="33"/>
                  </a:lnTo>
                  <a:lnTo>
                    <a:pt x="455" y="24"/>
                  </a:lnTo>
                  <a:lnTo>
                    <a:pt x="445" y="18"/>
                  </a:lnTo>
                  <a:lnTo>
                    <a:pt x="436" y="13"/>
                  </a:lnTo>
                  <a:lnTo>
                    <a:pt x="426" y="8"/>
                  </a:lnTo>
                  <a:lnTo>
                    <a:pt x="414" y="5"/>
                  </a:lnTo>
                  <a:lnTo>
                    <a:pt x="402" y="1"/>
                  </a:lnTo>
                  <a:lnTo>
                    <a:pt x="389" y="0"/>
                  </a:lnTo>
                  <a:lnTo>
                    <a:pt x="376" y="0"/>
                  </a:lnTo>
                  <a:lnTo>
                    <a:pt x="376"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grpSp>
      <p:sp>
        <p:nvSpPr>
          <p:cNvPr id="80" name="Freeform: Shape 34">
            <a:extLst>
              <a:ext uri="{FF2B5EF4-FFF2-40B4-BE49-F238E27FC236}">
                <a16:creationId xmlns:a16="http://schemas.microsoft.com/office/drawing/2014/main" id="{767CD7A8-BF4C-DD44-4349-A847C7B4633E}"/>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88D6BF92-23B7-DE46-7D0A-1EBC6FA741F4}"/>
              </a:ext>
            </a:extLst>
          </p:cNvPr>
          <p:cNvSpPr txBox="1">
            <a:spLocks/>
          </p:cNvSpPr>
          <p:nvPr/>
        </p:nvSpPr>
        <p:spPr>
          <a:xfrm>
            <a:off x="558494" y="513830"/>
            <a:ext cx="10943727" cy="595035"/>
          </a:xfrm>
          <a:prstGeom prst="rect">
            <a:avLst/>
          </a:prstGeom>
          <a:solidFill>
            <a:srgbClr val="FFFFFF">
              <a:alpha val="0"/>
            </a:srgbClr>
          </a:solidFill>
        </p:spPr>
        <p:txBody>
          <a:bodyPr vert="horz"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en-US" spc="-200" dirty="0">
                <a:solidFill>
                  <a:srgbClr val="FFFFFF"/>
                </a:solidFill>
                <a:latin typeface="Century Gothic" panose="020B0502020202020204" pitchFamily="34" charset="0"/>
              </a:rPr>
              <a:t>Ce </a:t>
            </a:r>
            <a:r>
              <a:rPr lang="en-US" spc="-200" dirty="0" err="1">
                <a:solidFill>
                  <a:srgbClr val="FFFFFF"/>
                </a:solidFill>
                <a:latin typeface="Century Gothic" panose="020B0502020202020204" pitchFamily="34" charset="0"/>
              </a:rPr>
              <a:t>que</a:t>
            </a:r>
            <a:r>
              <a:rPr lang="en-US" spc="-200" dirty="0">
                <a:solidFill>
                  <a:srgbClr val="FFFFFF"/>
                </a:solidFill>
                <a:latin typeface="Century Gothic" panose="020B0502020202020204" pitchFamily="34" charset="0"/>
              </a:rPr>
              <a:t> vous </a:t>
            </a:r>
            <a:r>
              <a:rPr lang="en-US" spc="-200" dirty="0" err="1">
                <a:solidFill>
                  <a:srgbClr val="FFFFFF"/>
                </a:solidFill>
                <a:latin typeface="Century Gothic" panose="020B0502020202020204" pitchFamily="34" charset="0"/>
              </a:rPr>
              <a:t>allez</a:t>
            </a:r>
            <a:r>
              <a:rPr lang="en-US" spc="-200" dirty="0">
                <a:solidFill>
                  <a:srgbClr val="FFFFFF"/>
                </a:solidFill>
                <a:latin typeface="Century Gothic" panose="020B0502020202020204" pitchFamily="34" charset="0"/>
              </a:rPr>
              <a:t> </a:t>
            </a:r>
            <a:r>
              <a:rPr lang="en-US" spc="-200" dirty="0" err="1">
                <a:solidFill>
                  <a:srgbClr val="FFFFFF"/>
                </a:solidFill>
                <a:latin typeface="Century Gothic" panose="020B0502020202020204" pitchFamily="34" charset="0"/>
              </a:rPr>
              <a:t>apprendre</a:t>
            </a:r>
            <a:endParaRPr kumimoji="0" lang="en-US" sz="3200" b="1" i="0" u="none" strike="noStrike" kern="1200" cap="none" spc="-200" normalizeH="0" baseline="0" noProof="0" dirty="0">
              <a:ln>
                <a:noFill/>
              </a:ln>
              <a:solidFill>
                <a:srgbClr val="FFFFFF"/>
              </a:solidFill>
              <a:effectLst/>
              <a:uLnTx/>
              <a:uFillTx/>
              <a:latin typeface="Century Gothic" panose="020B0502020202020204" pitchFamily="34" charset="0"/>
              <a:ea typeface="+mj-ea"/>
              <a:cs typeface="Helvetica"/>
            </a:endParaRPr>
          </a:p>
        </p:txBody>
      </p:sp>
      <p:pic>
        <p:nvPicPr>
          <p:cNvPr id="40" name="Image 39" descr="Une image contenant ligne, rouge&#10;&#10;Description générée automatiquement">
            <a:extLst>
              <a:ext uri="{FF2B5EF4-FFF2-40B4-BE49-F238E27FC236}">
                <a16:creationId xmlns:a16="http://schemas.microsoft.com/office/drawing/2014/main" id="{BC21B542-778B-1EA0-11E1-B526A7AA3A4C}"/>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60000"/>
                    </a14:imgEffect>
                  </a14:imgLayer>
                </a14:imgProps>
              </a:ext>
              <a:ext uri="{28A0092B-C50C-407E-A947-70E740481C1C}">
                <a14:useLocalDpi xmlns:a14="http://schemas.microsoft.com/office/drawing/2010/main"/>
              </a:ext>
            </a:extLst>
          </a:blip>
          <a:srcRect l="-11704" r="-2595"/>
          <a:stretch>
            <a:fillRect/>
          </a:stretch>
        </p:blipFill>
        <p:spPr>
          <a:xfrm>
            <a:off x="-220146" y="1180820"/>
            <a:ext cx="2069417" cy="5677180"/>
          </a:xfrm>
          <a:prstGeom prst="rect">
            <a:avLst/>
          </a:prstGeom>
        </p:spPr>
      </p:pic>
      <p:sp>
        <p:nvSpPr>
          <p:cNvPr id="4" name="TextBox 2__text_h2__s1">
            <a:extLst>
              <a:ext uri="{FF2B5EF4-FFF2-40B4-BE49-F238E27FC236}">
                <a16:creationId xmlns:a16="http://schemas.microsoft.com/office/drawing/2014/main" id="{71060CC8-ACF4-2F7D-42D7-9BF36EBD20E2}"/>
              </a:ext>
            </a:extLst>
          </p:cNvPr>
          <p:cNvSpPr txBox="1"/>
          <p:nvPr/>
        </p:nvSpPr>
        <p:spPr>
          <a:xfrm>
            <a:off x="558494" y="92925"/>
            <a:ext cx="6097836" cy="379591"/>
          </a:xfrm>
          <a:prstGeom prst="rect">
            <a:avLst/>
          </a:prstGeom>
          <a:solidFill>
            <a:srgbClr val="FFFFFF">
              <a:alpha val="0"/>
            </a:srgbClr>
          </a:solidFill>
        </p:spPr>
        <p:txBody>
          <a:bodyPr wrap="square" lIns="0" tIns="50800" rIns="118533" bIns="50800">
            <a:spAutoFit/>
          </a:bodyPr>
          <a:lstStyle/>
          <a:p>
            <a:pPr marL="0" marR="0" lvl="0" indent="0" algn="l" defTabSz="609585" rtl="0" eaLnBrk="1" fontAlgn="auto" latinLnBrk="0" hangingPunct="1">
              <a:lnSpc>
                <a:spcPct val="100000"/>
              </a:lnSpc>
              <a:spcBef>
                <a:spcPts val="0"/>
              </a:spcBef>
              <a:spcAft>
                <a:spcPts val="0"/>
              </a:spcAft>
              <a:buClr>
                <a:srgbClr val="000000"/>
              </a:buClr>
              <a:buSzPts val="1800"/>
              <a:buFontTx/>
              <a:buNone/>
              <a:tabLst/>
              <a:defRPr/>
            </a:pPr>
            <a:r>
              <a:rPr kumimoji="0" lang="en-US" sz="1800" b="1" i="0" u="none" strike="noStrike" kern="1200" cap="none" spc="0" normalizeH="0" baseline="0" noProof="0" dirty="0" err="1">
                <a:ln>
                  <a:noFill/>
                </a:ln>
                <a:effectLst/>
                <a:uLnTx/>
                <a:uFillTx/>
                <a:latin typeface="Century Gothic" panose="020B0502020202020204" pitchFamily="34" charset="0"/>
                <a:ea typeface="+mn-ea"/>
                <a:cs typeface="+mn-cs"/>
              </a:rPr>
              <a:t>Objectifs</a:t>
            </a:r>
            <a:endParaRPr kumimoji="0" lang="en-US" sz="1800" b="1" i="0" u="none" strike="noStrike" kern="1200" cap="none" spc="0" normalizeH="0" baseline="0" noProof="0" dirty="0">
              <a:ln>
                <a:noFill/>
              </a:ln>
              <a:effectLst/>
              <a:uLnTx/>
              <a:uFillTx/>
              <a:latin typeface="Century Gothic" panose="020B0502020202020204" pitchFamily="34" charset="0"/>
              <a:ea typeface="+mn-ea"/>
              <a:cs typeface="+mn-cs"/>
            </a:endParaRPr>
          </a:p>
        </p:txBody>
      </p:sp>
      <p:sp>
        <p:nvSpPr>
          <p:cNvPr id="7" name="TextBox 27__text_h2__s1">
            <a:extLst>
              <a:ext uri="{FF2B5EF4-FFF2-40B4-BE49-F238E27FC236}">
                <a16:creationId xmlns:a16="http://schemas.microsoft.com/office/drawing/2014/main" id="{80EEAE6B-7E24-E84C-7DF6-31BC04793406}"/>
              </a:ext>
            </a:extLst>
          </p:cNvPr>
          <p:cNvSpPr txBox="1"/>
          <p:nvPr/>
        </p:nvSpPr>
        <p:spPr>
          <a:xfrm>
            <a:off x="2060723" y="1205514"/>
            <a:ext cx="8046558" cy="1056700"/>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1. Les fondations d’une base relationnelle</a:t>
            </a:r>
          </a:p>
          <a:p>
            <a:pPr marL="457200" lvl="2">
              <a:buClr>
                <a:srgbClr val="0ED8B8"/>
              </a:buClr>
              <a:buSzPts val="1800"/>
              <a:defRPr/>
            </a:pPr>
            <a:r>
              <a:rPr lang="en-US" sz="1400" dirty="0">
                <a:latin typeface="Century Gothic" panose="020B0502020202020204" pitchFamily="34" charset="0"/>
              </a:rPr>
              <a:t>Comment </a:t>
            </a:r>
            <a:r>
              <a:rPr lang="en-US" sz="1400" dirty="0" err="1">
                <a:latin typeface="Century Gothic" panose="020B0502020202020204" pitchFamily="34" charset="0"/>
              </a:rPr>
              <a:t>fonctionne</a:t>
            </a:r>
            <a:r>
              <a:rPr lang="en-US" sz="1400" dirty="0">
                <a:latin typeface="Century Gothic" panose="020B0502020202020204" pitchFamily="34" charset="0"/>
              </a:rPr>
              <a:t> </a:t>
            </a:r>
            <a:r>
              <a:rPr lang="en-US" sz="1400" dirty="0" err="1">
                <a:latin typeface="Century Gothic" panose="020B0502020202020204" pitchFamily="34" charset="0"/>
              </a:rPr>
              <a:t>une</a:t>
            </a:r>
            <a:r>
              <a:rPr lang="en-US" sz="1400" dirty="0">
                <a:latin typeface="Century Gothic" panose="020B0502020202020204" pitchFamily="34" charset="0"/>
              </a:rPr>
              <a:t> base SQL</a:t>
            </a:r>
          </a:p>
          <a:p>
            <a:pPr marL="457200" lvl="2">
              <a:buClr>
                <a:srgbClr val="0ED8B8"/>
              </a:buClr>
              <a:buSzPts val="1800"/>
              <a:defRPr/>
            </a:pPr>
            <a:r>
              <a:rPr lang="en-US" sz="1400" dirty="0">
                <a:latin typeface="Century Gothic" panose="020B0502020202020204" pitchFamily="34" charset="0"/>
              </a:rPr>
              <a:t>Tables, </a:t>
            </a:r>
            <a:r>
              <a:rPr lang="en-US" sz="1400" dirty="0" err="1">
                <a:latin typeface="Century Gothic" panose="020B0502020202020204" pitchFamily="34" charset="0"/>
              </a:rPr>
              <a:t>clés</a:t>
            </a:r>
            <a:r>
              <a:rPr lang="en-US" sz="1400" dirty="0">
                <a:latin typeface="Century Gothic" panose="020B0502020202020204" pitchFamily="34" charset="0"/>
              </a:rPr>
              <a:t> </a:t>
            </a:r>
            <a:r>
              <a:rPr lang="en-US" sz="1400" dirty="0" err="1">
                <a:latin typeface="Century Gothic" panose="020B0502020202020204" pitchFamily="34" charset="0"/>
              </a:rPr>
              <a:t>primaires</a:t>
            </a:r>
            <a:r>
              <a:rPr lang="en-US" sz="1400" dirty="0">
                <a:latin typeface="Century Gothic" panose="020B0502020202020204" pitchFamily="34" charset="0"/>
              </a:rPr>
              <a:t>, </a:t>
            </a:r>
            <a:r>
              <a:rPr lang="en-US" sz="1400" dirty="0" err="1">
                <a:latin typeface="Century Gothic" panose="020B0502020202020204" pitchFamily="34" charset="0"/>
              </a:rPr>
              <a:t>clés</a:t>
            </a:r>
            <a:r>
              <a:rPr lang="en-US" sz="1400" dirty="0">
                <a:latin typeface="Century Gothic" panose="020B0502020202020204" pitchFamily="34" charset="0"/>
              </a:rPr>
              <a:t> </a:t>
            </a:r>
            <a:r>
              <a:rPr lang="en-US" sz="1400" dirty="0" err="1">
                <a:latin typeface="Century Gothic" panose="020B0502020202020204" pitchFamily="34" charset="0"/>
              </a:rPr>
              <a:t>étrangères</a:t>
            </a:r>
            <a:endParaRPr lang="en-US" sz="1400" dirty="0">
              <a:latin typeface="Century Gothic" panose="020B0502020202020204" pitchFamily="34" charset="0"/>
            </a:endParaRPr>
          </a:p>
          <a:p>
            <a:pPr marL="457200" lvl="2">
              <a:buClr>
                <a:srgbClr val="0ED8B8"/>
              </a:buClr>
              <a:buSzPts val="1800"/>
              <a:defRPr/>
            </a:pPr>
            <a:r>
              <a:rPr lang="en-US" sz="1400" dirty="0">
                <a:latin typeface="Century Gothic" panose="020B0502020202020204" pitchFamily="34" charset="0"/>
              </a:rPr>
              <a:t>Relations entre tables et </a:t>
            </a:r>
            <a:r>
              <a:rPr lang="en-US" sz="1400" dirty="0" err="1">
                <a:latin typeface="Century Gothic" panose="020B0502020202020204" pitchFamily="34" charset="0"/>
              </a:rPr>
              <a:t>normalisation</a:t>
            </a:r>
            <a:r>
              <a:rPr lang="en-US" sz="1400" dirty="0">
                <a:latin typeface="Century Gothic" panose="020B0502020202020204" pitchFamily="34" charset="0"/>
              </a:rPr>
              <a:t> (</a:t>
            </a:r>
            <a:r>
              <a:rPr lang="en-US" sz="1400" dirty="0" err="1">
                <a:latin typeface="Century Gothic" panose="020B0502020202020204" pitchFamily="34" charset="0"/>
              </a:rPr>
              <a:t>jusqu’à</a:t>
            </a:r>
            <a:r>
              <a:rPr lang="en-US" sz="1400" dirty="0">
                <a:latin typeface="Century Gothic" panose="020B0502020202020204" pitchFamily="34" charset="0"/>
              </a:rPr>
              <a:t> la 3FN)</a:t>
            </a:r>
          </a:p>
        </p:txBody>
      </p:sp>
      <p:sp>
        <p:nvSpPr>
          <p:cNvPr id="16" name="TextBox 27__text_h2__s1">
            <a:extLst>
              <a:ext uri="{FF2B5EF4-FFF2-40B4-BE49-F238E27FC236}">
                <a16:creationId xmlns:a16="http://schemas.microsoft.com/office/drawing/2014/main" id="{6D927AE1-AF68-60B3-4879-ADE34810E5EF}"/>
              </a:ext>
            </a:extLst>
          </p:cNvPr>
          <p:cNvSpPr txBox="1"/>
          <p:nvPr/>
        </p:nvSpPr>
        <p:spPr>
          <a:xfrm>
            <a:off x="2060723" y="2262214"/>
            <a:ext cx="6197219" cy="841256"/>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2. Les opérations essentielles</a:t>
            </a:r>
          </a:p>
          <a:p>
            <a:pPr lvl="1">
              <a:buClr>
                <a:srgbClr val="0ED8B8"/>
              </a:buClr>
              <a:buSzPts val="1800"/>
              <a:defRPr/>
            </a:pPr>
            <a:r>
              <a:rPr lang="en-US" sz="1400" dirty="0">
                <a:latin typeface="Century Gothic" panose="020B0502020202020204" pitchFamily="34" charset="0"/>
              </a:rPr>
              <a:t>SELECT, INSERT, DELETE</a:t>
            </a:r>
          </a:p>
          <a:p>
            <a:pPr lvl="1">
              <a:buClr>
                <a:srgbClr val="0ED8B8"/>
              </a:buClr>
              <a:buSzPts val="1800"/>
              <a:defRPr/>
            </a:pPr>
            <a:r>
              <a:rPr lang="en-US" sz="1400" dirty="0">
                <a:latin typeface="Century Gothic" panose="020B0502020202020204" pitchFamily="34" charset="0"/>
              </a:rPr>
              <a:t>DROP et TRUNCATE pour </a:t>
            </a:r>
            <a:r>
              <a:rPr lang="en-US" sz="1400" dirty="0" err="1">
                <a:latin typeface="Century Gothic" panose="020B0502020202020204" pitchFamily="34" charset="0"/>
              </a:rPr>
              <a:t>gérer</a:t>
            </a:r>
            <a:r>
              <a:rPr lang="en-US" sz="1400" dirty="0">
                <a:latin typeface="Century Gothic" panose="020B0502020202020204" pitchFamily="34" charset="0"/>
              </a:rPr>
              <a:t> la structure</a:t>
            </a:r>
          </a:p>
        </p:txBody>
      </p:sp>
      <p:sp>
        <p:nvSpPr>
          <p:cNvPr id="18" name="TextBox 27__text_h2__s1">
            <a:extLst>
              <a:ext uri="{FF2B5EF4-FFF2-40B4-BE49-F238E27FC236}">
                <a16:creationId xmlns:a16="http://schemas.microsoft.com/office/drawing/2014/main" id="{7D076F8C-F1E0-AA48-076F-AE2D9B926F5E}"/>
              </a:ext>
            </a:extLst>
          </p:cNvPr>
          <p:cNvSpPr txBox="1"/>
          <p:nvPr/>
        </p:nvSpPr>
        <p:spPr>
          <a:xfrm>
            <a:off x="2060723" y="3146706"/>
            <a:ext cx="6197219" cy="841256"/>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3. Les requêtes conditionnelles et les jointures</a:t>
            </a:r>
          </a:p>
          <a:p>
            <a:pPr lvl="1">
              <a:buClr>
                <a:srgbClr val="0ED8B8"/>
              </a:buClr>
              <a:buSzPts val="1800"/>
              <a:defRPr/>
            </a:pPr>
            <a:r>
              <a:rPr lang="en-US" sz="1400" dirty="0">
                <a:latin typeface="Century Gothic" panose="020B0502020202020204" pitchFamily="34" charset="0"/>
              </a:rPr>
              <a:t>WHERE, AND, OR, BETWEEN, IN, LIKE</a:t>
            </a:r>
          </a:p>
          <a:p>
            <a:pPr lvl="1">
              <a:buClr>
                <a:srgbClr val="0ED8B8"/>
              </a:buClr>
              <a:buSzPts val="1800"/>
              <a:defRPr/>
            </a:pPr>
            <a:r>
              <a:rPr lang="en-US" sz="1400" dirty="0">
                <a:latin typeface="Century Gothic" panose="020B0502020202020204" pitchFamily="34" charset="0"/>
              </a:rPr>
              <a:t>INNER JOIN, LEFT JOIN, </a:t>
            </a:r>
            <a:r>
              <a:rPr lang="en-US" sz="1400" dirty="0" err="1">
                <a:latin typeface="Century Gothic" panose="020B0502020202020204" pitchFamily="34" charset="0"/>
              </a:rPr>
              <a:t>autres</a:t>
            </a:r>
            <a:r>
              <a:rPr lang="en-US" sz="1400" dirty="0">
                <a:latin typeface="Century Gothic" panose="020B0502020202020204" pitchFamily="34" charset="0"/>
              </a:rPr>
              <a:t> types de jointures</a:t>
            </a:r>
          </a:p>
        </p:txBody>
      </p:sp>
      <p:sp>
        <p:nvSpPr>
          <p:cNvPr id="25" name="TextBox 27__text_h2__s1">
            <a:extLst>
              <a:ext uri="{FF2B5EF4-FFF2-40B4-BE49-F238E27FC236}">
                <a16:creationId xmlns:a16="http://schemas.microsoft.com/office/drawing/2014/main" id="{AC8F93E1-22E3-3D52-16DB-82A2FCB59E5B}"/>
              </a:ext>
            </a:extLst>
          </p:cNvPr>
          <p:cNvSpPr txBox="1"/>
          <p:nvPr/>
        </p:nvSpPr>
        <p:spPr>
          <a:xfrm>
            <a:off x="2060723" y="3974515"/>
            <a:ext cx="6197219" cy="1056700"/>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4. L’analyse et l’organisation des données</a:t>
            </a:r>
          </a:p>
          <a:p>
            <a:pPr lvl="1">
              <a:buClr>
                <a:srgbClr val="0ED8B8"/>
              </a:buClr>
              <a:buSzPts val="1800"/>
              <a:defRPr/>
            </a:pPr>
            <a:r>
              <a:rPr lang="fr-FR" sz="1400" dirty="0">
                <a:latin typeface="Century Gothic" panose="020B0502020202020204" pitchFamily="34" charset="0"/>
              </a:rPr>
              <a:t>ORDER BY, LIMIT</a:t>
            </a:r>
          </a:p>
          <a:p>
            <a:pPr lvl="1">
              <a:buClr>
                <a:srgbClr val="0ED8B8"/>
              </a:buClr>
              <a:buSzPts val="1800"/>
              <a:defRPr/>
            </a:pPr>
            <a:r>
              <a:rPr lang="fr-FR" sz="1400" dirty="0">
                <a:latin typeface="Century Gothic" panose="020B0502020202020204" pitchFamily="34" charset="0"/>
              </a:rPr>
              <a:t>Fonctions d’agrégation : COUNT, SUM, AVG…</a:t>
            </a:r>
          </a:p>
          <a:p>
            <a:pPr lvl="1">
              <a:buClr>
                <a:srgbClr val="0ED8B8"/>
              </a:buClr>
              <a:buSzPts val="1800"/>
              <a:defRPr/>
            </a:pPr>
            <a:r>
              <a:rPr lang="fr-FR" sz="1400" dirty="0">
                <a:latin typeface="Century Gothic" panose="020B0502020202020204" pitchFamily="34" charset="0"/>
              </a:rPr>
              <a:t>GROUP BY et HAVING pour structurer les résultats</a:t>
            </a:r>
            <a:endParaRPr lang="en-US" sz="2000" b="1" dirty="0">
              <a:solidFill>
                <a:srgbClr val="0ED8B8"/>
              </a:solidFill>
              <a:latin typeface="Century Gothic" panose="020B0502020202020204" pitchFamily="34" charset="0"/>
            </a:endParaRPr>
          </a:p>
        </p:txBody>
      </p:sp>
      <p:sp>
        <p:nvSpPr>
          <p:cNvPr id="26" name="TextBox 27__text_h2__s1">
            <a:extLst>
              <a:ext uri="{FF2B5EF4-FFF2-40B4-BE49-F238E27FC236}">
                <a16:creationId xmlns:a16="http://schemas.microsoft.com/office/drawing/2014/main" id="{F94B8F94-73F7-994C-3C86-F0368BFCEEDD}"/>
              </a:ext>
            </a:extLst>
          </p:cNvPr>
          <p:cNvSpPr txBox="1"/>
          <p:nvPr/>
        </p:nvSpPr>
        <p:spPr>
          <a:xfrm>
            <a:off x="2060723" y="5101476"/>
            <a:ext cx="6197219" cy="841256"/>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5. Aller plus loin</a:t>
            </a:r>
          </a:p>
          <a:p>
            <a:pPr lvl="1">
              <a:buClr>
                <a:srgbClr val="0ED8B8"/>
              </a:buClr>
              <a:buSzPts val="1800"/>
              <a:defRPr/>
            </a:pPr>
            <a:r>
              <a:rPr lang="fr-FR" sz="1400" dirty="0">
                <a:latin typeface="Century Gothic" panose="020B0502020202020204" pitchFamily="34" charset="0"/>
              </a:rPr>
              <a:t>Principe des transactions</a:t>
            </a:r>
          </a:p>
          <a:p>
            <a:pPr lvl="1">
              <a:buClr>
                <a:srgbClr val="0ED8B8"/>
              </a:buClr>
              <a:buSzPts val="1800"/>
              <a:defRPr/>
            </a:pPr>
            <a:r>
              <a:rPr lang="fr-FR" sz="1400" dirty="0">
                <a:latin typeface="Century Gothic" panose="020B0502020202020204" pitchFamily="34" charset="0"/>
              </a:rPr>
              <a:t>Comportement ACID et contrôle de cohérence</a:t>
            </a:r>
            <a:endParaRPr lang="en-US" sz="1400" dirty="0">
              <a:latin typeface="Century Gothic" panose="020B0502020202020204" pitchFamily="34" charset="0"/>
            </a:endParaRPr>
          </a:p>
        </p:txBody>
      </p:sp>
      <p:sp>
        <p:nvSpPr>
          <p:cNvPr id="28" name="TextBox 27__text_h2__s1">
            <a:extLst>
              <a:ext uri="{FF2B5EF4-FFF2-40B4-BE49-F238E27FC236}">
                <a16:creationId xmlns:a16="http://schemas.microsoft.com/office/drawing/2014/main" id="{C0AAE804-A706-B13E-3864-EDDEA43EEE4A}"/>
              </a:ext>
            </a:extLst>
          </p:cNvPr>
          <p:cNvSpPr txBox="1"/>
          <p:nvPr/>
        </p:nvSpPr>
        <p:spPr>
          <a:xfrm>
            <a:off x="2060723" y="5930292"/>
            <a:ext cx="6197219" cy="841256"/>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6. Bonus</a:t>
            </a:r>
          </a:p>
          <a:p>
            <a:pPr lvl="1">
              <a:buClr>
                <a:srgbClr val="0ED8B8"/>
              </a:buClr>
              <a:buSzPts val="1800"/>
              <a:defRPr/>
            </a:pPr>
            <a:r>
              <a:rPr lang="fr-FR" sz="1400" dirty="0">
                <a:latin typeface="Century Gothic" panose="020B0502020202020204" pitchFamily="34" charset="0"/>
              </a:rPr>
              <a:t>Organisation d’une R&amp;D</a:t>
            </a:r>
          </a:p>
          <a:p>
            <a:pPr lvl="1">
              <a:buClr>
                <a:srgbClr val="0ED8B8"/>
              </a:buClr>
              <a:buSzPts val="1800"/>
              <a:defRPr/>
            </a:pPr>
            <a:r>
              <a:rPr lang="fr-FR" sz="1400" dirty="0">
                <a:latin typeface="Century Gothic" panose="020B0502020202020204" pitchFamily="34" charset="0"/>
              </a:rPr>
              <a:t>Processus de recrutement  </a:t>
            </a:r>
            <a:endParaRPr lang="en-US" sz="1400" dirty="0">
              <a:latin typeface="Century Gothic" panose="020B0502020202020204" pitchFamily="34" charset="0"/>
            </a:endParaRPr>
          </a:p>
        </p:txBody>
      </p:sp>
    </p:spTree>
    <p:extLst>
      <p:ext uri="{BB962C8B-B14F-4D97-AF65-F5344CB8AC3E}">
        <p14:creationId xmlns:p14="http://schemas.microsoft.com/office/powerpoint/2010/main" val="2605532036"/>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1240"/>
        </a:solidFill>
        <a:effectLst/>
      </p:bgPr>
    </p:bg>
    <p:spTree>
      <p:nvGrpSpPr>
        <p:cNvPr id="1" name=""/>
        <p:cNvGrpSpPr/>
        <p:nvPr/>
      </p:nvGrpSpPr>
      <p:grpSpPr>
        <a:xfrm>
          <a:off x="0" y="0"/>
          <a:ext cx="0" cy="0"/>
          <a:chOff x="0" y="0"/>
          <a:chExt cx="0" cy="0"/>
        </a:xfrm>
      </p:grpSpPr>
      <p:pic>
        <p:nvPicPr>
          <p:cNvPr id="2" name="Picture 4" descr="Marin Vogler - Co-fondateur Coda / X-HEC Entrepreneurs | LinkedIn">
            <a:extLst>
              <a:ext uri="{FF2B5EF4-FFF2-40B4-BE49-F238E27FC236}">
                <a16:creationId xmlns:a16="http://schemas.microsoft.com/office/drawing/2014/main" id="{6A252168-D09A-0C63-E362-92218C386C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0FE9A4A-F8B4-279F-6701-2AC0775B8DE4}"/>
              </a:ext>
            </a:extLst>
          </p:cNvPr>
          <p:cNvSpPr txBox="1"/>
          <p:nvPr/>
        </p:nvSpPr>
        <p:spPr>
          <a:xfrm>
            <a:off x="2821641" y="2767280"/>
            <a:ext cx="6548718" cy="1938992"/>
          </a:xfrm>
          <a:prstGeom prst="rect">
            <a:avLst/>
          </a:prstGeom>
          <a:noFill/>
        </p:spPr>
        <p:txBody>
          <a:bodyPr wrap="square" rtlCol="0">
            <a:spAutoFit/>
          </a:bodyPr>
          <a:lstStyle/>
          <a:p>
            <a:pPr algn="ctr"/>
            <a:r>
              <a:rPr lang="fr-FR" sz="4000" dirty="0">
                <a:solidFill>
                  <a:schemeClr val="bg1"/>
                </a:solidFill>
              </a:rPr>
              <a:t>SECTION 1</a:t>
            </a:r>
          </a:p>
          <a:p>
            <a:pPr algn="ctr"/>
            <a:r>
              <a:rPr lang="fr-FR" sz="4000" dirty="0">
                <a:solidFill>
                  <a:schemeClr val="bg1"/>
                </a:solidFill>
              </a:rPr>
              <a:t>Origines et panorama des bases de données</a:t>
            </a:r>
            <a:endParaRPr lang="fr-FR" sz="4000" b="1" dirty="0">
              <a:solidFill>
                <a:schemeClr val="bg1"/>
              </a:solidFill>
            </a:endParaRPr>
          </a:p>
        </p:txBody>
      </p:sp>
    </p:spTree>
    <p:extLst>
      <p:ext uri="{BB962C8B-B14F-4D97-AF65-F5344CB8AC3E}">
        <p14:creationId xmlns:p14="http://schemas.microsoft.com/office/powerpoint/2010/main" val="3952737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84955-80AB-EC17-9D44-7E154CBFBD29}"/>
            </a:ext>
          </a:extLst>
        </p:cNvPr>
        <p:cNvGrpSpPr/>
        <p:nvPr/>
      </p:nvGrpSpPr>
      <p:grpSpPr>
        <a:xfrm>
          <a:off x="0" y="0"/>
          <a:ext cx="0" cy="0"/>
          <a:chOff x="0" y="0"/>
          <a:chExt cx="0" cy="0"/>
        </a:xfrm>
      </p:grpSpPr>
      <p:pic>
        <p:nvPicPr>
          <p:cNvPr id="7" name="Image 6" descr="Une image contenant intérieur&#10;&#10;Description générée automatiquement">
            <a:extLst>
              <a:ext uri="{FF2B5EF4-FFF2-40B4-BE49-F238E27FC236}">
                <a16:creationId xmlns:a16="http://schemas.microsoft.com/office/drawing/2014/main" id="{CAC39414-D1FA-5917-78AC-6F6F80AA04C1}"/>
              </a:ext>
            </a:extLst>
          </p:cNvPr>
          <p:cNvPicPr>
            <a:picLocks noChangeAspect="1"/>
          </p:cNvPicPr>
          <p:nvPr/>
        </p:nvPicPr>
        <p:blipFill rotWithShape="1">
          <a:blip r:embed="rId3" cstate="print">
            <a:alphaModFix amt="70000"/>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a:ext>
            </a:extLst>
          </a:blip>
          <a:srcRect t="-190"/>
          <a:stretch/>
        </p:blipFill>
        <p:spPr>
          <a:xfrm>
            <a:off x="9044066" y="1138475"/>
            <a:ext cx="3147935" cy="5225996"/>
          </a:xfrm>
          <a:prstGeom prst="rect">
            <a:avLst/>
          </a:prstGeom>
        </p:spPr>
      </p:pic>
      <p:sp>
        <p:nvSpPr>
          <p:cNvPr id="78" name="Freeform: Shape 40">
            <a:extLst>
              <a:ext uri="{FF2B5EF4-FFF2-40B4-BE49-F238E27FC236}">
                <a16:creationId xmlns:a16="http://schemas.microsoft.com/office/drawing/2014/main" id="{6DA278F2-2B7F-E2F8-5374-A027A3B53152}"/>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F3C43708-138B-32E1-62A5-DE6CCD20E2B8}"/>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0BF4FEE1-33D5-5B20-A11E-3FF86F0F0EC0}"/>
              </a:ext>
            </a:extLst>
          </p:cNvPr>
          <p:cNvSpPr txBox="1">
            <a:spLocks/>
          </p:cNvSpPr>
          <p:nvPr/>
        </p:nvSpPr>
        <p:spPr>
          <a:xfrm>
            <a:off x="334829" y="527474"/>
            <a:ext cx="10943727" cy="595035"/>
          </a:xfrm>
          <a:prstGeom prst="rect">
            <a:avLst/>
          </a:prstGeom>
          <a:solidFill>
            <a:srgbClr val="FFFFFF">
              <a:alpha val="0"/>
            </a:srgbClr>
          </a:solidFill>
        </p:spPr>
        <p:txBody>
          <a:bodyPr vert="horz"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spc="-200" dirty="0">
                <a:solidFill>
                  <a:srgbClr val="FFFFFF"/>
                </a:solidFill>
              </a:rPr>
              <a:t>Comment on faisait avant les bases de données ?</a:t>
            </a:r>
            <a:endParaRPr lang="en-US" spc="-200" dirty="0">
              <a:solidFill>
                <a:srgbClr val="FFFFFF"/>
              </a:solidFill>
            </a:endParaRPr>
          </a:p>
        </p:txBody>
      </p:sp>
      <p:sp>
        <p:nvSpPr>
          <p:cNvPr id="75" name="TextBox 2__text_h2__s1">
            <a:extLst>
              <a:ext uri="{FF2B5EF4-FFF2-40B4-BE49-F238E27FC236}">
                <a16:creationId xmlns:a16="http://schemas.microsoft.com/office/drawing/2014/main" id="{DF3AC17F-7382-1243-39FC-8B96DADEEF25}"/>
              </a:ext>
            </a:extLst>
          </p:cNvPr>
          <p:cNvSpPr txBox="1"/>
          <p:nvPr/>
        </p:nvSpPr>
        <p:spPr>
          <a:xfrm>
            <a:off x="558494" y="92925"/>
            <a:ext cx="6097836" cy="656590"/>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1 – </a:t>
            </a:r>
            <a:r>
              <a:rPr lang="fr-FR" b="1" dirty="0"/>
              <a:t>Origines et panorama des bases de données</a:t>
            </a:r>
          </a:p>
          <a:p>
            <a:pPr marL="0" marR="0" lvl="0" indent="0" algn="l"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1" i="0" u="none" strike="noStrike" kern="1200" cap="none" spc="0" normalizeH="0" baseline="0" noProof="0" dirty="0">
              <a:ln>
                <a:noFill/>
              </a:ln>
              <a:effectLst/>
              <a:uLnTx/>
              <a:uFillTx/>
              <a:latin typeface="Century Gothic" panose="020B0502020202020204" pitchFamily="34" charset="0"/>
              <a:ea typeface="+mn-ea"/>
              <a:cs typeface="+mn-cs"/>
            </a:endParaRPr>
          </a:p>
        </p:txBody>
      </p:sp>
      <p:sp>
        <p:nvSpPr>
          <p:cNvPr id="79" name="slideNumber__text_footer__s1">
            <a:extLst>
              <a:ext uri="{FF2B5EF4-FFF2-40B4-BE49-F238E27FC236}">
                <a16:creationId xmlns:a16="http://schemas.microsoft.com/office/drawing/2014/main" id="{1865A9A3-2400-645E-CDC3-10512674139B}"/>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7</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32" name="TextBox 27__text_h2__s1">
            <a:extLst>
              <a:ext uri="{FF2B5EF4-FFF2-40B4-BE49-F238E27FC236}">
                <a16:creationId xmlns:a16="http://schemas.microsoft.com/office/drawing/2014/main" id="{B3B6832E-6D76-C57A-ADD9-7F933DC36881}"/>
              </a:ext>
            </a:extLst>
          </p:cNvPr>
          <p:cNvSpPr txBox="1"/>
          <p:nvPr/>
        </p:nvSpPr>
        <p:spPr>
          <a:xfrm>
            <a:off x="334829" y="2217270"/>
            <a:ext cx="4583608" cy="410369"/>
          </a:xfrm>
          <a:prstGeom prst="rect">
            <a:avLst/>
          </a:prstGeom>
          <a:solidFill>
            <a:srgbClr val="FFFFFF">
              <a:alpha val="0"/>
            </a:srgbClr>
          </a:solidFill>
        </p:spPr>
        <p:txBody>
          <a:bodyPr vert="horz" wrap="square" lIns="0" tIns="50800" rIns="118533" bIns="50800" rtlCol="0">
            <a:spAutoFit/>
          </a:bodyPr>
          <a:lstStyle>
            <a:defPPr>
              <a:defRPr lang="fr-FR"/>
            </a:defPPr>
            <a:lvl1pPr lvl="0">
              <a:buClr>
                <a:srgbClr val="0ED8B8"/>
              </a:buClr>
              <a:buSzPts val="1800"/>
              <a:defRPr sz="2000" b="1">
                <a:solidFill>
                  <a:srgbClr val="0ED8B8"/>
                </a:solidFill>
                <a:latin typeface="Century Gothic" panose="020B0502020202020204" pitchFamily="34" charset="0"/>
              </a:defRPr>
            </a:lvl1pPr>
          </a:lstStyle>
          <a:p>
            <a:r>
              <a:rPr lang="fr-FR" dirty="0"/>
              <a:t>Exemples</a:t>
            </a:r>
            <a:endParaRPr lang="en-US" dirty="0"/>
          </a:p>
        </p:txBody>
      </p:sp>
      <p:sp>
        <p:nvSpPr>
          <p:cNvPr id="33" name="TextBox 27__text_h2__s1">
            <a:extLst>
              <a:ext uri="{FF2B5EF4-FFF2-40B4-BE49-F238E27FC236}">
                <a16:creationId xmlns:a16="http://schemas.microsoft.com/office/drawing/2014/main" id="{0869C295-51FF-7012-2E5C-763F3520FE7B}"/>
              </a:ext>
            </a:extLst>
          </p:cNvPr>
          <p:cNvSpPr txBox="1"/>
          <p:nvPr/>
        </p:nvSpPr>
        <p:spPr>
          <a:xfrm>
            <a:off x="334829" y="1309733"/>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Concept clé</a:t>
            </a:r>
            <a:r>
              <a:rPr lang="en-US" sz="2000" b="1" dirty="0">
                <a:solidFill>
                  <a:srgbClr val="0ED8B8"/>
                </a:solidFill>
                <a:latin typeface="Century Gothic" panose="020B0502020202020204" pitchFamily="34" charset="0"/>
              </a:rPr>
              <a:t> </a:t>
            </a:r>
          </a:p>
        </p:txBody>
      </p:sp>
      <p:pic>
        <p:nvPicPr>
          <p:cNvPr id="1028" name="Picture 4" descr="Marin Vogler - Co-fondateur Coda / X-HEC Entrepreneurs | LinkedIn">
            <a:extLst>
              <a:ext uri="{FF2B5EF4-FFF2-40B4-BE49-F238E27FC236}">
                <a16:creationId xmlns:a16="http://schemas.microsoft.com/office/drawing/2014/main" id="{6D8E0AD7-61BB-9115-FAFE-8C9AEAFE3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A0F6197E-87AF-B50C-3C4E-D52033347ACD}"/>
              </a:ext>
            </a:extLst>
          </p:cNvPr>
          <p:cNvSpPr txBox="1"/>
          <p:nvPr/>
        </p:nvSpPr>
        <p:spPr>
          <a:xfrm>
            <a:off x="334829" y="1798778"/>
            <a:ext cx="8217500" cy="369332"/>
          </a:xfrm>
          <a:prstGeom prst="rect">
            <a:avLst/>
          </a:prstGeom>
          <a:noFill/>
        </p:spPr>
        <p:txBody>
          <a:bodyPr wrap="square">
            <a:spAutoFit/>
          </a:bodyPr>
          <a:lstStyle/>
          <a:p>
            <a:r>
              <a:rPr lang="fr-FR" dirty="0"/>
              <a:t>Avant les bases de données, tout était </a:t>
            </a:r>
            <a:r>
              <a:rPr lang="fr-FR" b="1" dirty="0"/>
              <a:t>stocké et organisé à la main</a:t>
            </a:r>
            <a:r>
              <a:rPr lang="fr-FR" dirty="0"/>
              <a:t>.</a:t>
            </a:r>
          </a:p>
        </p:txBody>
      </p:sp>
      <p:sp>
        <p:nvSpPr>
          <p:cNvPr id="4" name="ZoneTexte 3">
            <a:extLst>
              <a:ext uri="{FF2B5EF4-FFF2-40B4-BE49-F238E27FC236}">
                <a16:creationId xmlns:a16="http://schemas.microsoft.com/office/drawing/2014/main" id="{A7F9A4B8-E514-127A-2398-69919EA2F2BA}"/>
              </a:ext>
            </a:extLst>
          </p:cNvPr>
          <p:cNvSpPr txBox="1"/>
          <p:nvPr/>
        </p:nvSpPr>
        <p:spPr>
          <a:xfrm>
            <a:off x="334829" y="2637857"/>
            <a:ext cx="8217500" cy="1200329"/>
          </a:xfrm>
          <a:prstGeom prst="rect">
            <a:avLst/>
          </a:prstGeom>
          <a:noFill/>
        </p:spPr>
        <p:txBody>
          <a:bodyPr wrap="square">
            <a:spAutoFit/>
          </a:bodyPr>
          <a:lstStyle/>
          <a:p>
            <a:pPr marL="285750" indent="-285750">
              <a:buFont typeface="Arial" panose="020B0604020202020204" pitchFamily="34" charset="0"/>
              <a:buChar char="•"/>
            </a:pPr>
            <a:r>
              <a:rPr lang="fr-FR" dirty="0"/>
              <a:t>Classeurs papier organisés par thème (clients, commandes…).</a:t>
            </a:r>
          </a:p>
          <a:p>
            <a:pPr marL="285750" indent="-285750">
              <a:buFont typeface="Arial" panose="020B0604020202020204" pitchFamily="34" charset="0"/>
              <a:buChar char="•"/>
            </a:pPr>
            <a:r>
              <a:rPr lang="fr-FR" dirty="0"/>
              <a:t>Fiches cartonnées = une « ligne » d’information.</a:t>
            </a:r>
          </a:p>
          <a:p>
            <a:pPr marL="285750" indent="-285750">
              <a:buFont typeface="Arial" panose="020B0604020202020204" pitchFamily="34" charset="0"/>
              <a:buChar char="•"/>
            </a:pPr>
            <a:r>
              <a:rPr lang="fr-FR" dirty="0"/>
              <a:t>Registres manuscrits pour les comptes, stocks, élèves.</a:t>
            </a:r>
          </a:p>
          <a:p>
            <a:pPr marL="285750" indent="-285750">
              <a:buFont typeface="Arial" panose="020B0604020202020204" pitchFamily="34" charset="0"/>
              <a:buChar char="•"/>
            </a:pPr>
            <a:r>
              <a:rPr lang="fr-FR" dirty="0"/>
              <a:t>Tri manuel pour retrouver une information.</a:t>
            </a:r>
          </a:p>
        </p:txBody>
      </p:sp>
      <p:sp>
        <p:nvSpPr>
          <p:cNvPr id="8" name="TextBox 27__text_h2__s1">
            <a:extLst>
              <a:ext uri="{FF2B5EF4-FFF2-40B4-BE49-F238E27FC236}">
                <a16:creationId xmlns:a16="http://schemas.microsoft.com/office/drawing/2014/main" id="{2361FD94-2E76-C213-4210-2D23C3EEC4FB}"/>
              </a:ext>
            </a:extLst>
          </p:cNvPr>
          <p:cNvSpPr txBox="1"/>
          <p:nvPr/>
        </p:nvSpPr>
        <p:spPr>
          <a:xfrm>
            <a:off x="334829" y="3851633"/>
            <a:ext cx="4583608" cy="410369"/>
          </a:xfrm>
          <a:prstGeom prst="rect">
            <a:avLst/>
          </a:prstGeom>
          <a:solidFill>
            <a:srgbClr val="FFFFFF">
              <a:alpha val="0"/>
            </a:srgbClr>
          </a:solidFill>
        </p:spPr>
        <p:txBody>
          <a:bodyPr vert="horz" wrap="square" lIns="0" tIns="50800" rIns="118533" bIns="50800" rtlCol="0">
            <a:spAutoFit/>
          </a:bodyPr>
          <a:lstStyle>
            <a:defPPr>
              <a:defRPr lang="fr-FR"/>
            </a:defPPr>
            <a:lvl1pPr lvl="0">
              <a:buClr>
                <a:srgbClr val="0ED8B8"/>
              </a:buClr>
              <a:buSzPts val="1800"/>
              <a:defRPr sz="2000" b="1">
                <a:solidFill>
                  <a:srgbClr val="0ED8B8"/>
                </a:solidFill>
                <a:latin typeface="Century Gothic" panose="020B0502020202020204" pitchFamily="34" charset="0"/>
              </a:defRPr>
            </a:lvl1pPr>
          </a:lstStyle>
          <a:p>
            <a:r>
              <a:rPr lang="fr-FR" dirty="0"/>
              <a:t>Limites</a:t>
            </a:r>
            <a:endParaRPr lang="en-US" dirty="0"/>
          </a:p>
        </p:txBody>
      </p:sp>
      <p:sp>
        <p:nvSpPr>
          <p:cNvPr id="10" name="ZoneTexte 9">
            <a:extLst>
              <a:ext uri="{FF2B5EF4-FFF2-40B4-BE49-F238E27FC236}">
                <a16:creationId xmlns:a16="http://schemas.microsoft.com/office/drawing/2014/main" id="{17948C2D-2C4A-F22A-CDB6-209414067049}"/>
              </a:ext>
            </a:extLst>
          </p:cNvPr>
          <p:cNvSpPr txBox="1"/>
          <p:nvPr/>
        </p:nvSpPr>
        <p:spPr>
          <a:xfrm>
            <a:off x="334829" y="4208646"/>
            <a:ext cx="8217500" cy="1200329"/>
          </a:xfrm>
          <a:prstGeom prst="rect">
            <a:avLst/>
          </a:prstGeom>
          <a:noFill/>
        </p:spPr>
        <p:txBody>
          <a:bodyPr wrap="square">
            <a:spAutoFit/>
          </a:bodyPr>
          <a:lstStyle/>
          <a:p>
            <a:pPr marL="285750" indent="-285750">
              <a:buFont typeface="Arial" panose="020B0604020202020204" pitchFamily="34" charset="0"/>
              <a:buChar char="•"/>
            </a:pPr>
            <a:r>
              <a:rPr lang="fr-FR" dirty="0"/>
              <a:t>Lenteurs</a:t>
            </a:r>
          </a:p>
          <a:p>
            <a:pPr marL="285750" indent="-285750">
              <a:buFont typeface="Arial" panose="020B0604020202020204" pitchFamily="34" charset="0"/>
              <a:buChar char="•"/>
            </a:pPr>
            <a:r>
              <a:rPr lang="fr-FR" dirty="0"/>
              <a:t>Doublons</a:t>
            </a:r>
          </a:p>
          <a:p>
            <a:pPr marL="285750" indent="-285750">
              <a:buFont typeface="Arial" panose="020B0604020202020204" pitchFamily="34" charset="0"/>
              <a:buChar char="•"/>
            </a:pPr>
            <a:r>
              <a:rPr lang="fr-FR" dirty="0"/>
              <a:t>Erreurs Fréquentes</a:t>
            </a:r>
          </a:p>
          <a:p>
            <a:pPr marL="285750" indent="-285750">
              <a:buFont typeface="Arial" panose="020B0604020202020204" pitchFamily="34" charset="0"/>
              <a:buChar char="•"/>
            </a:pPr>
            <a:r>
              <a:rPr lang="fr-FR" dirty="0"/>
              <a:t>Informations difficiles à mettre à jour</a:t>
            </a:r>
          </a:p>
        </p:txBody>
      </p:sp>
      <p:sp>
        <p:nvSpPr>
          <p:cNvPr id="11" name="TextBox 27__text_h2__s1">
            <a:extLst>
              <a:ext uri="{FF2B5EF4-FFF2-40B4-BE49-F238E27FC236}">
                <a16:creationId xmlns:a16="http://schemas.microsoft.com/office/drawing/2014/main" id="{4C8B6E19-49A5-4D42-62EF-158B418E7631}"/>
              </a:ext>
            </a:extLst>
          </p:cNvPr>
          <p:cNvSpPr txBox="1"/>
          <p:nvPr/>
        </p:nvSpPr>
        <p:spPr>
          <a:xfrm>
            <a:off x="334829" y="5459047"/>
            <a:ext cx="4583608" cy="410369"/>
          </a:xfrm>
          <a:prstGeom prst="rect">
            <a:avLst/>
          </a:prstGeom>
          <a:solidFill>
            <a:srgbClr val="FFFFFF">
              <a:alpha val="0"/>
            </a:srgbClr>
          </a:solidFill>
        </p:spPr>
        <p:txBody>
          <a:bodyPr vert="horz" wrap="square" lIns="0" tIns="50800" rIns="118533" bIns="50800" rtlCol="0">
            <a:spAutoFit/>
          </a:bodyPr>
          <a:lstStyle>
            <a:defPPr>
              <a:defRPr lang="fr-FR"/>
            </a:defPPr>
            <a:lvl1pPr lvl="0">
              <a:buClr>
                <a:srgbClr val="0ED8B8"/>
              </a:buClr>
              <a:buSzPts val="1800"/>
              <a:defRPr sz="2000" b="1">
                <a:solidFill>
                  <a:srgbClr val="0ED8B8"/>
                </a:solidFill>
                <a:latin typeface="Century Gothic" panose="020B0502020202020204" pitchFamily="34" charset="0"/>
              </a:defRPr>
            </a:lvl1pPr>
          </a:lstStyle>
          <a:p>
            <a:r>
              <a:rPr lang="fr-FR" dirty="0"/>
              <a:t>Exercices</a:t>
            </a:r>
            <a:endParaRPr lang="en-US" dirty="0"/>
          </a:p>
        </p:txBody>
      </p:sp>
      <p:sp>
        <p:nvSpPr>
          <p:cNvPr id="12" name="ZoneTexte 11">
            <a:extLst>
              <a:ext uri="{FF2B5EF4-FFF2-40B4-BE49-F238E27FC236}">
                <a16:creationId xmlns:a16="http://schemas.microsoft.com/office/drawing/2014/main" id="{E634BA00-1220-0943-7D11-1068AF9724B2}"/>
              </a:ext>
            </a:extLst>
          </p:cNvPr>
          <p:cNvSpPr txBox="1"/>
          <p:nvPr/>
        </p:nvSpPr>
        <p:spPr>
          <a:xfrm>
            <a:off x="334829" y="5779435"/>
            <a:ext cx="8217500" cy="646331"/>
          </a:xfrm>
          <a:prstGeom prst="rect">
            <a:avLst/>
          </a:prstGeom>
          <a:noFill/>
        </p:spPr>
        <p:txBody>
          <a:bodyPr wrap="square">
            <a:spAutoFit/>
          </a:bodyPr>
          <a:lstStyle/>
          <a:p>
            <a:pPr marL="285750" indent="-285750">
              <a:buFont typeface="Arial" panose="020B0604020202020204" pitchFamily="34" charset="0"/>
              <a:buChar char="•"/>
            </a:pPr>
            <a:r>
              <a:rPr lang="fr-FR" dirty="0"/>
              <a:t>Citez un exemple d’information qui était gérée en papier avant (ex : dossiers médicaux, registres scolaires).</a:t>
            </a:r>
          </a:p>
        </p:txBody>
      </p:sp>
    </p:spTree>
    <p:extLst>
      <p:ext uri="{BB962C8B-B14F-4D97-AF65-F5344CB8AC3E}">
        <p14:creationId xmlns:p14="http://schemas.microsoft.com/office/powerpoint/2010/main" val="566566391"/>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FA48-F868-E169-FF79-08BD0AEE5783}"/>
            </a:ext>
          </a:extLst>
        </p:cNvPr>
        <p:cNvGrpSpPr/>
        <p:nvPr/>
      </p:nvGrpSpPr>
      <p:grpSpPr>
        <a:xfrm>
          <a:off x="0" y="0"/>
          <a:ext cx="0" cy="0"/>
          <a:chOff x="0" y="0"/>
          <a:chExt cx="0" cy="0"/>
        </a:xfrm>
      </p:grpSpPr>
      <p:pic>
        <p:nvPicPr>
          <p:cNvPr id="7" name="Image 6" descr="Une image contenant intérieur&#10;&#10;Description générée automatiquement">
            <a:extLst>
              <a:ext uri="{FF2B5EF4-FFF2-40B4-BE49-F238E27FC236}">
                <a16:creationId xmlns:a16="http://schemas.microsoft.com/office/drawing/2014/main" id="{1DC70C0C-20C2-DEBE-9B47-D82D0B38B316}"/>
              </a:ext>
            </a:extLst>
          </p:cNvPr>
          <p:cNvPicPr>
            <a:picLocks noChangeAspect="1"/>
          </p:cNvPicPr>
          <p:nvPr/>
        </p:nvPicPr>
        <p:blipFill rotWithShape="1">
          <a:blip r:embed="rId3" cstate="print">
            <a:alphaModFix amt="70000"/>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a:ext>
            </a:extLst>
          </a:blip>
          <a:srcRect t="-190"/>
          <a:stretch/>
        </p:blipFill>
        <p:spPr>
          <a:xfrm>
            <a:off x="9044066" y="1138475"/>
            <a:ext cx="3147935" cy="5225996"/>
          </a:xfrm>
          <a:prstGeom prst="rect">
            <a:avLst/>
          </a:prstGeom>
        </p:spPr>
      </p:pic>
      <p:sp>
        <p:nvSpPr>
          <p:cNvPr id="78" name="Freeform: Shape 40">
            <a:extLst>
              <a:ext uri="{FF2B5EF4-FFF2-40B4-BE49-F238E27FC236}">
                <a16:creationId xmlns:a16="http://schemas.microsoft.com/office/drawing/2014/main" id="{38F62C9E-95B3-F5D2-9B7A-F1432BCBE304}"/>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2EC6CA37-C03F-054B-B1B9-34BB73C76327}"/>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B814E0A2-64E5-9609-F582-55ACC09C8BB1}"/>
              </a:ext>
            </a:extLst>
          </p:cNvPr>
          <p:cNvSpPr txBox="1">
            <a:spLocks/>
          </p:cNvSpPr>
          <p:nvPr/>
        </p:nvSpPr>
        <p:spPr>
          <a:xfrm>
            <a:off x="334829" y="527474"/>
            <a:ext cx="10943727"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spc="-200" dirty="0">
                <a:solidFill>
                  <a:srgbClr val="FFFFFF"/>
                </a:solidFill>
              </a:rPr>
              <a:t>Brève histoire des bases de données</a:t>
            </a:r>
            <a:endParaRPr lang="en-US" spc="-200" dirty="0">
              <a:solidFill>
                <a:srgbClr val="FFFFFF"/>
              </a:solidFill>
            </a:endParaRPr>
          </a:p>
        </p:txBody>
      </p:sp>
      <p:sp>
        <p:nvSpPr>
          <p:cNvPr id="79" name="slideNumber__text_footer__s1">
            <a:extLst>
              <a:ext uri="{FF2B5EF4-FFF2-40B4-BE49-F238E27FC236}">
                <a16:creationId xmlns:a16="http://schemas.microsoft.com/office/drawing/2014/main" id="{3CDF9531-7023-63C6-6B0F-3F9909C4A6FB}"/>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sp>
        <p:nvSpPr>
          <p:cNvPr id="32" name="TextBox 27__text_h2__s1">
            <a:extLst>
              <a:ext uri="{FF2B5EF4-FFF2-40B4-BE49-F238E27FC236}">
                <a16:creationId xmlns:a16="http://schemas.microsoft.com/office/drawing/2014/main" id="{54A1D18A-0B7F-5138-6C3D-9047FF0C3DE2}"/>
              </a:ext>
            </a:extLst>
          </p:cNvPr>
          <p:cNvSpPr txBox="1"/>
          <p:nvPr/>
        </p:nvSpPr>
        <p:spPr>
          <a:xfrm>
            <a:off x="334829" y="2297489"/>
            <a:ext cx="4583608" cy="410369"/>
          </a:xfrm>
          <a:prstGeom prst="rect">
            <a:avLst/>
          </a:prstGeom>
          <a:solidFill>
            <a:srgbClr val="FFFFFF">
              <a:alpha val="0"/>
            </a:srgbClr>
          </a:solidFill>
        </p:spPr>
        <p:txBody>
          <a:bodyPr vert="horz" wrap="square" lIns="0" tIns="50800" rIns="118533" bIns="50800" rtlCol="0">
            <a:spAutoFit/>
          </a:bodyPr>
          <a:lstStyle>
            <a:defPPr>
              <a:defRPr lang="fr-FR"/>
            </a:defPPr>
            <a:lvl1pPr lvl="0">
              <a:buClr>
                <a:srgbClr val="0ED8B8"/>
              </a:buClr>
              <a:buSzPts val="1800"/>
              <a:defRPr sz="2000" b="1">
                <a:solidFill>
                  <a:srgbClr val="0ED8B8"/>
                </a:solidFill>
                <a:latin typeface="Century Gothic" panose="020B0502020202020204" pitchFamily="34" charset="0"/>
              </a:defRPr>
            </a:lvl1pPr>
          </a:lstStyle>
          <a:p>
            <a:r>
              <a:rPr lang="fr-FR" dirty="0"/>
              <a:t>Repères historiques</a:t>
            </a:r>
            <a:endParaRPr lang="en-US" dirty="0"/>
          </a:p>
        </p:txBody>
      </p:sp>
      <p:sp>
        <p:nvSpPr>
          <p:cNvPr id="33" name="TextBox 27__text_h2__s1">
            <a:extLst>
              <a:ext uri="{FF2B5EF4-FFF2-40B4-BE49-F238E27FC236}">
                <a16:creationId xmlns:a16="http://schemas.microsoft.com/office/drawing/2014/main" id="{DE15474E-117C-3052-ED20-8E6167AB391B}"/>
              </a:ext>
            </a:extLst>
          </p:cNvPr>
          <p:cNvSpPr txBox="1"/>
          <p:nvPr/>
        </p:nvSpPr>
        <p:spPr>
          <a:xfrm>
            <a:off x="334829" y="1309733"/>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Concept clé</a:t>
            </a:r>
            <a:r>
              <a:rPr lang="en-US" sz="2000" b="1" dirty="0">
                <a:solidFill>
                  <a:srgbClr val="0ED8B8"/>
                </a:solidFill>
                <a:latin typeface="Century Gothic" panose="020B0502020202020204" pitchFamily="34" charset="0"/>
              </a:rPr>
              <a:t> </a:t>
            </a:r>
          </a:p>
        </p:txBody>
      </p:sp>
      <p:pic>
        <p:nvPicPr>
          <p:cNvPr id="1028" name="Picture 4" descr="Marin Vogler - Co-fondateur Coda / X-HEC Entrepreneurs | LinkedIn">
            <a:extLst>
              <a:ext uri="{FF2B5EF4-FFF2-40B4-BE49-F238E27FC236}">
                <a16:creationId xmlns:a16="http://schemas.microsoft.com/office/drawing/2014/main" id="{A38EC36A-0908-2E5D-8C6D-F6475D60FC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19E125E-0698-7886-3702-B8A937071289}"/>
              </a:ext>
            </a:extLst>
          </p:cNvPr>
          <p:cNvSpPr txBox="1"/>
          <p:nvPr/>
        </p:nvSpPr>
        <p:spPr>
          <a:xfrm>
            <a:off x="334829" y="1720102"/>
            <a:ext cx="8217500" cy="523220"/>
          </a:xfrm>
          <a:prstGeom prst="rect">
            <a:avLst/>
          </a:prstGeom>
          <a:noFill/>
        </p:spPr>
        <p:txBody>
          <a:bodyPr wrap="square">
            <a:spAutoFit/>
          </a:bodyPr>
          <a:lstStyle/>
          <a:p>
            <a:r>
              <a:rPr lang="fr-FR" sz="1400" dirty="0"/>
              <a:t>Une base de données sert à enregistrer et organiser des informations.</a:t>
            </a:r>
            <a:br>
              <a:rPr lang="fr-FR" sz="1400" dirty="0"/>
            </a:br>
            <a:r>
              <a:rPr lang="fr-FR" sz="1400" dirty="0"/>
              <a:t>Le modèle relationnel — celui que nous utilisons aujourd’hui — a été inventé en 1970.</a:t>
            </a:r>
          </a:p>
        </p:txBody>
      </p:sp>
      <p:sp>
        <p:nvSpPr>
          <p:cNvPr id="4" name="ZoneTexte 3">
            <a:extLst>
              <a:ext uri="{FF2B5EF4-FFF2-40B4-BE49-F238E27FC236}">
                <a16:creationId xmlns:a16="http://schemas.microsoft.com/office/drawing/2014/main" id="{1464CE88-E610-F7AB-6268-B56571AC6326}"/>
              </a:ext>
            </a:extLst>
          </p:cNvPr>
          <p:cNvSpPr txBox="1"/>
          <p:nvPr/>
        </p:nvSpPr>
        <p:spPr>
          <a:xfrm>
            <a:off x="334829" y="2790436"/>
            <a:ext cx="8217500" cy="1169551"/>
          </a:xfrm>
          <a:prstGeom prst="rect">
            <a:avLst/>
          </a:prstGeom>
          <a:noFill/>
        </p:spPr>
        <p:txBody>
          <a:bodyPr wrap="square">
            <a:spAutoFit/>
          </a:bodyPr>
          <a:lstStyle/>
          <a:p>
            <a:pPr marL="285750" indent="-285750">
              <a:buFont typeface="Arial" panose="020B0604020202020204" pitchFamily="34" charset="0"/>
              <a:buChar char="•"/>
            </a:pPr>
            <a:r>
              <a:rPr lang="fr-FR" sz="1400" dirty="0"/>
              <a:t>Années 1960 : IBM crée des systèmes hiérarchiques (IMS).</a:t>
            </a:r>
          </a:p>
          <a:p>
            <a:pPr marL="285750" indent="-285750">
              <a:buFont typeface="Arial" panose="020B0604020202020204" pitchFamily="34" charset="0"/>
              <a:buChar char="•"/>
            </a:pPr>
            <a:r>
              <a:rPr lang="fr-FR" sz="1400" dirty="0"/>
              <a:t>1970 : Edgar F. Codd publie « A </a:t>
            </a:r>
            <a:r>
              <a:rPr lang="fr-FR" sz="1400" dirty="0" err="1"/>
              <a:t>Relational</a:t>
            </a:r>
            <a:r>
              <a:rPr lang="fr-FR" sz="1400" dirty="0"/>
              <a:t> Model of Data ».</a:t>
            </a:r>
          </a:p>
          <a:p>
            <a:pPr marL="285750" indent="-285750">
              <a:buFont typeface="Arial" panose="020B0604020202020204" pitchFamily="34" charset="0"/>
              <a:buChar char="•"/>
            </a:pPr>
            <a:r>
              <a:rPr lang="fr-FR" sz="1400" dirty="0"/>
              <a:t>Années 1980 : premiers SGBD commerciaux (Oracle, IBM DB2).</a:t>
            </a:r>
          </a:p>
          <a:p>
            <a:pPr marL="285750" indent="-285750">
              <a:buFont typeface="Arial" panose="020B0604020202020204" pitchFamily="34" charset="0"/>
              <a:buChar char="•"/>
            </a:pPr>
            <a:r>
              <a:rPr lang="fr-FR" sz="1400" dirty="0"/>
              <a:t>1995–2000 : MySQL et PostgreSQL explosent avec Internet.</a:t>
            </a:r>
          </a:p>
          <a:p>
            <a:pPr marL="285750" indent="-285750">
              <a:buFont typeface="Arial" panose="020B0604020202020204" pitchFamily="34" charset="0"/>
              <a:buChar char="•"/>
            </a:pPr>
            <a:r>
              <a:rPr lang="fr-FR" sz="1400" dirty="0"/>
              <a:t>2010–2020 : montée du NoSQL (MongoDB), mais SQL reste dominant.</a:t>
            </a:r>
          </a:p>
        </p:txBody>
      </p:sp>
      <p:sp>
        <p:nvSpPr>
          <p:cNvPr id="2" name="TextBox 27__text_h2__s1">
            <a:extLst>
              <a:ext uri="{FF2B5EF4-FFF2-40B4-BE49-F238E27FC236}">
                <a16:creationId xmlns:a16="http://schemas.microsoft.com/office/drawing/2014/main" id="{A55044C6-1ABC-B427-6E23-4B8A84D6F130}"/>
              </a:ext>
            </a:extLst>
          </p:cNvPr>
          <p:cNvSpPr txBox="1"/>
          <p:nvPr/>
        </p:nvSpPr>
        <p:spPr>
          <a:xfrm>
            <a:off x="334829" y="3959987"/>
            <a:ext cx="4583608" cy="339148"/>
          </a:xfrm>
          <a:prstGeom prst="rect">
            <a:avLst/>
          </a:prstGeom>
          <a:solidFill>
            <a:srgbClr val="FFFFFF">
              <a:alpha val="0"/>
            </a:srgbClr>
          </a:solidFill>
        </p:spPr>
        <p:txBody>
          <a:bodyPr vert="horz" wrap="square" lIns="0" tIns="50800" rIns="118533" bIns="50800" rtlCol="0">
            <a:spAutoFit/>
          </a:bodyPr>
          <a:lstStyle>
            <a:defPPr>
              <a:defRPr lang="fr-FR"/>
            </a:defPPr>
            <a:lvl1pPr lvl="0">
              <a:buClr>
                <a:srgbClr val="0ED8B8"/>
              </a:buClr>
              <a:buSzPts val="1800"/>
              <a:defRPr sz="2000" b="1">
                <a:solidFill>
                  <a:srgbClr val="0ED8B8"/>
                </a:solidFill>
                <a:latin typeface="Century Gothic" panose="020B0502020202020204" pitchFamily="34" charset="0"/>
              </a:defRPr>
            </a:lvl1pPr>
          </a:lstStyle>
          <a:p>
            <a:r>
              <a:rPr lang="fr-FR" dirty="0"/>
              <a:t>Pourquoi c’est important</a:t>
            </a:r>
            <a:endParaRPr lang="en-US" dirty="0"/>
          </a:p>
        </p:txBody>
      </p:sp>
      <p:sp>
        <p:nvSpPr>
          <p:cNvPr id="5" name="ZoneTexte 4">
            <a:extLst>
              <a:ext uri="{FF2B5EF4-FFF2-40B4-BE49-F238E27FC236}">
                <a16:creationId xmlns:a16="http://schemas.microsoft.com/office/drawing/2014/main" id="{A1B66B40-3798-99F3-1E8E-5347E459ED51}"/>
              </a:ext>
            </a:extLst>
          </p:cNvPr>
          <p:cNvSpPr txBox="1"/>
          <p:nvPr/>
        </p:nvSpPr>
        <p:spPr>
          <a:xfrm>
            <a:off x="334829" y="4359528"/>
            <a:ext cx="8217500" cy="523220"/>
          </a:xfrm>
          <a:prstGeom prst="rect">
            <a:avLst/>
          </a:prstGeom>
          <a:noFill/>
        </p:spPr>
        <p:txBody>
          <a:bodyPr wrap="square">
            <a:spAutoFit/>
          </a:bodyPr>
          <a:lstStyle/>
          <a:p>
            <a:r>
              <a:rPr lang="fr-FR" sz="1400" dirty="0"/>
              <a:t>95% des applications modernes reposent encore sur les idées de Codd.</a:t>
            </a:r>
            <a:br>
              <a:rPr lang="fr-FR" sz="1400" dirty="0"/>
            </a:br>
            <a:r>
              <a:rPr lang="fr-FR" sz="1400" dirty="0"/>
              <a:t>Comprendre le relationnel = comprendre la base de la donnée moderne.</a:t>
            </a:r>
          </a:p>
        </p:txBody>
      </p:sp>
      <p:sp>
        <p:nvSpPr>
          <p:cNvPr id="6" name="TextBox 27__text_h2__s1">
            <a:extLst>
              <a:ext uri="{FF2B5EF4-FFF2-40B4-BE49-F238E27FC236}">
                <a16:creationId xmlns:a16="http://schemas.microsoft.com/office/drawing/2014/main" id="{D641CECB-70D2-D192-95AE-E466A6B09107}"/>
              </a:ext>
            </a:extLst>
          </p:cNvPr>
          <p:cNvSpPr txBox="1"/>
          <p:nvPr/>
        </p:nvSpPr>
        <p:spPr>
          <a:xfrm>
            <a:off x="334829" y="4993360"/>
            <a:ext cx="4583608" cy="410369"/>
          </a:xfrm>
          <a:prstGeom prst="rect">
            <a:avLst/>
          </a:prstGeom>
          <a:solidFill>
            <a:srgbClr val="FFFFFF">
              <a:alpha val="0"/>
            </a:srgbClr>
          </a:solidFill>
        </p:spPr>
        <p:txBody>
          <a:bodyPr vert="horz" wrap="square" lIns="0" tIns="50800" rIns="118533" bIns="50800" rtlCol="0">
            <a:spAutoFit/>
          </a:bodyPr>
          <a:lstStyle>
            <a:defPPr>
              <a:defRPr lang="fr-FR"/>
            </a:defPPr>
            <a:lvl1pPr lvl="0">
              <a:buClr>
                <a:srgbClr val="0ED8B8"/>
              </a:buClr>
              <a:buSzPts val="1800"/>
              <a:defRPr sz="2000" b="1">
                <a:solidFill>
                  <a:srgbClr val="0ED8B8"/>
                </a:solidFill>
                <a:latin typeface="Century Gothic" panose="020B0502020202020204" pitchFamily="34" charset="0"/>
              </a:defRPr>
            </a:lvl1pPr>
          </a:lstStyle>
          <a:p>
            <a:r>
              <a:rPr lang="fr-FR" dirty="0"/>
              <a:t>Exercice</a:t>
            </a:r>
            <a:endParaRPr lang="en-US" dirty="0"/>
          </a:p>
        </p:txBody>
      </p:sp>
      <p:sp>
        <p:nvSpPr>
          <p:cNvPr id="9" name="ZoneTexte 8">
            <a:extLst>
              <a:ext uri="{FF2B5EF4-FFF2-40B4-BE49-F238E27FC236}">
                <a16:creationId xmlns:a16="http://schemas.microsoft.com/office/drawing/2014/main" id="{35D2E656-EB33-CFEF-2387-885704DDAE68}"/>
              </a:ext>
            </a:extLst>
          </p:cNvPr>
          <p:cNvSpPr txBox="1"/>
          <p:nvPr/>
        </p:nvSpPr>
        <p:spPr>
          <a:xfrm>
            <a:off x="334829" y="5484408"/>
            <a:ext cx="8217500" cy="523220"/>
          </a:xfrm>
          <a:prstGeom prst="rect">
            <a:avLst/>
          </a:prstGeom>
          <a:noFill/>
        </p:spPr>
        <p:txBody>
          <a:bodyPr wrap="square">
            <a:spAutoFit/>
          </a:bodyPr>
          <a:lstStyle/>
          <a:p>
            <a:r>
              <a:rPr lang="fr-FR" sz="1400" dirty="0"/>
              <a:t>Citer deux applications que vous utilisez au quotidien, et deviner quelles informations elles stockent en base de donnée</a:t>
            </a:r>
          </a:p>
        </p:txBody>
      </p:sp>
      <p:sp>
        <p:nvSpPr>
          <p:cNvPr id="14" name="TextBox 2__text_h2__s1">
            <a:extLst>
              <a:ext uri="{FF2B5EF4-FFF2-40B4-BE49-F238E27FC236}">
                <a16:creationId xmlns:a16="http://schemas.microsoft.com/office/drawing/2014/main" id="{202B4611-6BF4-8888-6245-961D319219A5}"/>
              </a:ext>
            </a:extLst>
          </p:cNvPr>
          <p:cNvSpPr txBox="1"/>
          <p:nvPr/>
        </p:nvSpPr>
        <p:spPr>
          <a:xfrm>
            <a:off x="558494" y="92925"/>
            <a:ext cx="6097836" cy="656590"/>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1 – </a:t>
            </a:r>
            <a:r>
              <a:rPr lang="fr-FR" b="1" dirty="0"/>
              <a:t>Origines et panorama des bases de données</a:t>
            </a:r>
          </a:p>
          <a:p>
            <a:pPr marL="0" marR="0" lvl="0" indent="0" algn="l"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1" i="0" u="none" strike="noStrike" kern="1200" cap="none" spc="0" normalizeH="0" baseline="0" noProof="0" dirty="0">
              <a:ln>
                <a:noFill/>
              </a:ln>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48797157"/>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3FC8-8ED7-EE8B-8EC2-D02C79ED67DB}"/>
            </a:ext>
          </a:extLst>
        </p:cNvPr>
        <p:cNvGrpSpPr/>
        <p:nvPr/>
      </p:nvGrpSpPr>
      <p:grpSpPr>
        <a:xfrm>
          <a:off x="0" y="0"/>
          <a:ext cx="0" cy="0"/>
          <a:chOff x="0" y="0"/>
          <a:chExt cx="0" cy="0"/>
        </a:xfrm>
      </p:grpSpPr>
      <p:sp>
        <p:nvSpPr>
          <p:cNvPr id="78" name="Freeform: Shape 40">
            <a:extLst>
              <a:ext uri="{FF2B5EF4-FFF2-40B4-BE49-F238E27FC236}">
                <a16:creationId xmlns:a16="http://schemas.microsoft.com/office/drawing/2014/main" id="{D1C504C5-4CD8-59E4-F309-16E10E842548}"/>
              </a:ext>
            </a:extLst>
          </p:cNvPr>
          <p:cNvSpPr/>
          <p:nvPr/>
        </p:nvSpPr>
        <p:spPr>
          <a:xfrm>
            <a:off x="9044066" y="6340898"/>
            <a:ext cx="3147935" cy="517103"/>
          </a:xfrm>
          <a:custGeom>
            <a:avLst/>
            <a:gdLst>
              <a:gd name="connsiteX0" fmla="*/ 0 w 1750020"/>
              <a:gd name="connsiteY0" fmla="*/ 0 h 517102"/>
              <a:gd name="connsiteX1" fmla="*/ 1750020 w 1750020"/>
              <a:gd name="connsiteY1" fmla="*/ 0 h 517102"/>
              <a:gd name="connsiteX2" fmla="*/ 1750020 w 1750020"/>
              <a:gd name="connsiteY2" fmla="*/ 517102 h 517102"/>
              <a:gd name="connsiteX3" fmla="*/ 0 w 1750020"/>
              <a:gd name="connsiteY3" fmla="*/ 517102 h 517102"/>
            </a:gdLst>
            <a:ahLst/>
            <a:cxnLst>
              <a:cxn ang="0">
                <a:pos x="connsiteX0" y="connsiteY0"/>
              </a:cxn>
              <a:cxn ang="0">
                <a:pos x="connsiteX1" y="connsiteY1"/>
              </a:cxn>
              <a:cxn ang="0">
                <a:pos x="connsiteX2" y="connsiteY2"/>
              </a:cxn>
              <a:cxn ang="0">
                <a:pos x="connsiteX3" y="connsiteY3"/>
              </a:cxn>
            </a:cxnLst>
            <a:rect l="l" t="t" r="r" b="b"/>
            <a:pathLst>
              <a:path w="1750020" h="517102">
                <a:moveTo>
                  <a:pt x="0" y="0"/>
                </a:moveTo>
                <a:lnTo>
                  <a:pt x="1750020" y="0"/>
                </a:lnTo>
                <a:lnTo>
                  <a:pt x="1750020" y="517102"/>
                </a:lnTo>
                <a:lnTo>
                  <a:pt x="0" y="517102"/>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80" name="Freeform: Shape 34">
            <a:extLst>
              <a:ext uri="{FF2B5EF4-FFF2-40B4-BE49-F238E27FC236}">
                <a16:creationId xmlns:a16="http://schemas.microsoft.com/office/drawing/2014/main" id="{B718A59A-F055-E456-9352-556CE48E942C}"/>
              </a:ext>
            </a:extLst>
          </p:cNvPr>
          <p:cNvSpPr/>
          <p:nvPr/>
        </p:nvSpPr>
        <p:spPr>
          <a:xfrm>
            <a:off x="0" y="445587"/>
            <a:ext cx="12192000" cy="731520"/>
          </a:xfrm>
          <a:custGeom>
            <a:avLst/>
            <a:gdLst>
              <a:gd name="connsiteX0" fmla="*/ 0 w 12192000"/>
              <a:gd name="connsiteY0" fmla="*/ 0 h 748924"/>
              <a:gd name="connsiteX1" fmla="*/ 12192000 w 12192000"/>
              <a:gd name="connsiteY1" fmla="*/ 0 h 748924"/>
              <a:gd name="connsiteX2" fmla="*/ 12192000 w 12192000"/>
              <a:gd name="connsiteY2" fmla="*/ 748924 h 748924"/>
              <a:gd name="connsiteX3" fmla="*/ 0 w 12192000"/>
              <a:gd name="connsiteY3" fmla="*/ 748924 h 748924"/>
            </a:gdLst>
            <a:ahLst/>
            <a:cxnLst>
              <a:cxn ang="0">
                <a:pos x="connsiteX0" y="connsiteY0"/>
              </a:cxn>
              <a:cxn ang="0">
                <a:pos x="connsiteX1" y="connsiteY1"/>
              </a:cxn>
              <a:cxn ang="0">
                <a:pos x="connsiteX2" y="connsiteY2"/>
              </a:cxn>
              <a:cxn ang="0">
                <a:pos x="connsiteX3" y="connsiteY3"/>
              </a:cxn>
            </a:cxnLst>
            <a:rect l="l" t="t" r="r" b="b"/>
            <a:pathLst>
              <a:path w="12192000" h="748924">
                <a:moveTo>
                  <a:pt x="0" y="0"/>
                </a:moveTo>
                <a:lnTo>
                  <a:pt x="12192000" y="0"/>
                </a:lnTo>
                <a:lnTo>
                  <a:pt x="12192000" y="748924"/>
                </a:lnTo>
                <a:lnTo>
                  <a:pt x="0" y="748924"/>
                </a:lnTo>
                <a:close/>
              </a:path>
            </a:pathLst>
          </a:custGeom>
          <a:solidFill>
            <a:srgbClr val="22124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74" name="Title 1__text_title__s1">
            <a:extLst>
              <a:ext uri="{FF2B5EF4-FFF2-40B4-BE49-F238E27FC236}">
                <a16:creationId xmlns:a16="http://schemas.microsoft.com/office/drawing/2014/main" id="{52780246-25F9-CB2A-E7B2-852489C660E9}"/>
              </a:ext>
            </a:extLst>
          </p:cNvPr>
          <p:cNvSpPr txBox="1">
            <a:spLocks/>
          </p:cNvSpPr>
          <p:nvPr/>
        </p:nvSpPr>
        <p:spPr>
          <a:xfrm>
            <a:off x="334829" y="527474"/>
            <a:ext cx="10943727" cy="595035"/>
          </a:xfrm>
          <a:prstGeom prst="rect">
            <a:avLst/>
          </a:prstGeom>
          <a:solidFill>
            <a:srgbClr val="FFFFFF">
              <a:alpha val="0"/>
            </a:srgbClr>
          </a:solidFill>
        </p:spPr>
        <p:txBody>
          <a:bodyPr vert="horz" wrap="square" lIns="0" tIns="50800" rIns="118533" bIns="50800" rtlCol="0" anchor="ctr">
            <a:spAutoFit/>
          </a:bodyPr>
          <a:lstStyle>
            <a:lvl1pPr algn="l" defTabSz="609555" rtl="0" eaLnBrk="1" latinLnBrk="0" hangingPunct="1">
              <a:spcBef>
                <a:spcPct val="0"/>
              </a:spcBef>
              <a:buNone/>
              <a:defRPr sz="3200" b="1" kern="1200" cap="none" baseline="0">
                <a:solidFill>
                  <a:schemeClr val="tx2"/>
                </a:solidFill>
                <a:latin typeface="+mj-lt"/>
                <a:ea typeface="+mj-ea"/>
                <a:cs typeface="Helvetica"/>
              </a:defRPr>
            </a:lvl1pPr>
          </a:lstStyle>
          <a:p>
            <a:pPr lvl="0" defTabSz="812720">
              <a:buClr>
                <a:srgbClr val="000000"/>
              </a:buClr>
              <a:buSzPts val="3200"/>
              <a:defRPr/>
            </a:pPr>
            <a:r>
              <a:rPr lang="fr-FR" spc="-200" dirty="0">
                <a:solidFill>
                  <a:srgbClr val="FFFFFF"/>
                </a:solidFill>
              </a:rPr>
              <a:t>Panorama des bases de données</a:t>
            </a:r>
            <a:endParaRPr lang="en-US" spc="-200" dirty="0">
              <a:solidFill>
                <a:srgbClr val="FFFFFF"/>
              </a:solidFill>
            </a:endParaRPr>
          </a:p>
        </p:txBody>
      </p:sp>
      <p:sp>
        <p:nvSpPr>
          <p:cNvPr id="79" name="slideNumber__text_footer__s1">
            <a:extLst>
              <a:ext uri="{FF2B5EF4-FFF2-40B4-BE49-F238E27FC236}">
                <a16:creationId xmlns:a16="http://schemas.microsoft.com/office/drawing/2014/main" id="{19066C72-133E-43B0-8BD9-33D926ACFB50}"/>
              </a:ext>
            </a:extLst>
          </p:cNvPr>
          <p:cNvSpPr txBox="1">
            <a:spLocks/>
          </p:cNvSpPr>
          <p:nvPr/>
        </p:nvSpPr>
        <p:spPr>
          <a:xfrm>
            <a:off x="169336" y="6521885"/>
            <a:ext cx="724744" cy="264995"/>
          </a:xfrm>
          <a:prstGeom prst="rect">
            <a:avLst/>
          </a:prstGeom>
        </p:spPr>
        <p:txBody>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fld id="{2ACAC032-C16A-B941-AEF9-9BF179805C4A}" type="slidenum">
              <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a:t>
            </a:fld>
            <a:endParaRPr kumimoji="0" lang="fr-FR" sz="1067" b="0" i="0" u="none" strike="noStrike" kern="1200" cap="none" spc="0" normalizeH="0" baseline="0" noProof="0">
              <a:ln>
                <a:noFill/>
              </a:ln>
              <a:solidFill>
                <a:srgbClr val="22211F"/>
              </a:solidFill>
              <a:effectLst/>
              <a:uLnTx/>
              <a:uFillTx/>
              <a:latin typeface="Century Gothic" panose="020F0302020204030204"/>
              <a:ea typeface="+mn-ea"/>
              <a:cs typeface="+mn-cs"/>
            </a:endParaRPr>
          </a:p>
        </p:txBody>
      </p:sp>
      <p:pic>
        <p:nvPicPr>
          <p:cNvPr id="1028" name="Picture 4" descr="Marin Vogler - Co-fondateur Coda / X-HEC Entrepreneurs | LinkedIn">
            <a:extLst>
              <a:ext uri="{FF2B5EF4-FFF2-40B4-BE49-F238E27FC236}">
                <a16:creationId xmlns:a16="http://schemas.microsoft.com/office/drawing/2014/main" id="{08BA691D-FA25-C36D-A6C6-D2F2BB8D9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56" b="11624"/>
          <a:stretch>
            <a:fillRect/>
          </a:stretch>
        </p:blipFill>
        <p:spPr bwMode="auto">
          <a:xfrm>
            <a:off x="9044066" y="6351025"/>
            <a:ext cx="3147935" cy="506976"/>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EE24AD1E-4359-A2C6-104A-E220AD381253}"/>
              </a:ext>
            </a:extLst>
          </p:cNvPr>
          <p:cNvPicPr>
            <a:picLocks noChangeAspect="1"/>
          </p:cNvPicPr>
          <p:nvPr/>
        </p:nvPicPr>
        <p:blipFill>
          <a:blip r:embed="rId4"/>
          <a:stretch>
            <a:fillRect/>
          </a:stretch>
        </p:blipFill>
        <p:spPr>
          <a:xfrm>
            <a:off x="334828" y="2144226"/>
            <a:ext cx="5095843" cy="1224804"/>
          </a:xfrm>
          <a:prstGeom prst="rect">
            <a:avLst/>
          </a:prstGeom>
        </p:spPr>
      </p:pic>
      <p:pic>
        <p:nvPicPr>
          <p:cNvPr id="14" name="Image 13" descr="Une image contenant intérieur&#10;&#10;Description générée automatiquement">
            <a:extLst>
              <a:ext uri="{FF2B5EF4-FFF2-40B4-BE49-F238E27FC236}">
                <a16:creationId xmlns:a16="http://schemas.microsoft.com/office/drawing/2014/main" id="{8CFD9333-58DC-556D-BFEE-44BCA9AA684D}"/>
              </a:ext>
            </a:extLst>
          </p:cNvPr>
          <p:cNvPicPr>
            <a:picLocks noChangeAspect="1"/>
          </p:cNvPicPr>
          <p:nvPr/>
        </p:nvPicPr>
        <p:blipFill rotWithShape="1">
          <a:blip r:embed="rId5" cstate="print">
            <a:alphaModFix amt="70000"/>
            <a:extLst>
              <a:ext uri="{BEBA8EAE-BF5A-486C-A8C5-ECC9F3942E4B}">
                <a14:imgProps xmlns:a14="http://schemas.microsoft.com/office/drawing/2010/main">
                  <a14:imgLayer r:embed="rId6">
                    <a14:imgEffect>
                      <a14:saturation sat="50000"/>
                    </a14:imgEffect>
                  </a14:imgLayer>
                </a14:imgProps>
              </a:ext>
              <a:ext uri="{28A0092B-C50C-407E-A947-70E740481C1C}">
                <a14:useLocalDpi xmlns:a14="http://schemas.microsoft.com/office/drawing/2010/main"/>
              </a:ext>
            </a:extLst>
          </a:blip>
          <a:srcRect t="-190"/>
          <a:stretch/>
        </p:blipFill>
        <p:spPr>
          <a:xfrm>
            <a:off x="9044066" y="1138475"/>
            <a:ext cx="3147935" cy="5225996"/>
          </a:xfrm>
          <a:prstGeom prst="rect">
            <a:avLst/>
          </a:prstGeom>
        </p:spPr>
      </p:pic>
      <p:sp>
        <p:nvSpPr>
          <p:cNvPr id="16" name="ZoneTexte 15">
            <a:extLst>
              <a:ext uri="{FF2B5EF4-FFF2-40B4-BE49-F238E27FC236}">
                <a16:creationId xmlns:a16="http://schemas.microsoft.com/office/drawing/2014/main" id="{FA9012F2-23E4-4CD2-8363-B836FFEEFA0E}"/>
              </a:ext>
            </a:extLst>
          </p:cNvPr>
          <p:cNvSpPr txBox="1"/>
          <p:nvPr/>
        </p:nvSpPr>
        <p:spPr>
          <a:xfrm>
            <a:off x="334828" y="3516163"/>
            <a:ext cx="4331300" cy="2492990"/>
          </a:xfrm>
          <a:prstGeom prst="rect">
            <a:avLst/>
          </a:prstGeom>
          <a:noFill/>
        </p:spPr>
        <p:txBody>
          <a:bodyPr wrap="square">
            <a:spAutoFit/>
          </a:bodyPr>
          <a:lstStyle/>
          <a:p>
            <a:pPr>
              <a:buFont typeface="+mj-lt"/>
              <a:buAutoNum type="arabicPeriod"/>
            </a:pPr>
            <a:r>
              <a:rPr lang="fr-FR" sz="1200" b="1" dirty="0"/>
              <a:t>Bases relationnelles (SQL)</a:t>
            </a:r>
            <a:endParaRPr lang="fr-FR" sz="1200" dirty="0"/>
          </a:p>
          <a:p>
            <a:pPr marL="742950" lvl="1" indent="-285750">
              <a:buFont typeface="Arial" panose="020B0604020202020204" pitchFamily="34" charset="0"/>
              <a:buChar char="•"/>
            </a:pPr>
            <a:r>
              <a:rPr lang="fr-FR" sz="1200" dirty="0"/>
              <a:t>Organisées en tables</a:t>
            </a:r>
          </a:p>
          <a:p>
            <a:pPr marL="742950" lvl="1" indent="-285750">
              <a:buFont typeface="Arial" panose="020B0604020202020204" pitchFamily="34" charset="0"/>
              <a:buChar char="•"/>
            </a:pPr>
            <a:r>
              <a:rPr lang="fr-FR" sz="1200" dirty="0"/>
              <a:t>Relations entre données</a:t>
            </a:r>
          </a:p>
          <a:p>
            <a:pPr marL="742950" lvl="1" indent="-285750">
              <a:buFont typeface="Arial" panose="020B0604020202020204" pitchFamily="34" charset="0"/>
              <a:buChar char="•"/>
            </a:pPr>
            <a:r>
              <a:rPr lang="fr-FR" sz="1200" dirty="0"/>
              <a:t>Très utilisées en entreprise</a:t>
            </a:r>
          </a:p>
          <a:p>
            <a:pPr marL="742950" lvl="1" indent="-285750">
              <a:buFont typeface="Arial" panose="020B0604020202020204" pitchFamily="34" charset="0"/>
              <a:buChar char="•"/>
            </a:pPr>
            <a:r>
              <a:rPr lang="fr-FR" sz="1200" dirty="0"/>
              <a:t>Exemples : PostgreSQL, MySQL, Oracle, SQL Server</a:t>
            </a:r>
          </a:p>
          <a:p>
            <a:pPr>
              <a:buFont typeface="+mj-lt"/>
              <a:buAutoNum type="arabicPeriod"/>
            </a:pPr>
            <a:r>
              <a:rPr lang="fr-FR" sz="1200" b="1" dirty="0"/>
              <a:t>Bases NoSQL</a:t>
            </a:r>
            <a:endParaRPr lang="fr-FR" sz="1200" dirty="0"/>
          </a:p>
          <a:p>
            <a:pPr marL="742950" lvl="1" indent="-285750">
              <a:buFont typeface="Arial" panose="020B0604020202020204" pitchFamily="34" charset="0"/>
              <a:buChar char="•"/>
            </a:pPr>
            <a:r>
              <a:rPr lang="fr-FR" sz="1200" dirty="0"/>
              <a:t>Pas de structure de tables</a:t>
            </a:r>
          </a:p>
          <a:p>
            <a:pPr marL="742950" lvl="1" indent="-285750">
              <a:buFont typeface="Arial" panose="020B0604020202020204" pitchFamily="34" charset="0"/>
              <a:buChar char="•"/>
            </a:pPr>
            <a:r>
              <a:rPr lang="fr-FR" sz="1200" dirty="0"/>
              <a:t>Très utilisées pour le web massif</a:t>
            </a:r>
          </a:p>
          <a:p>
            <a:pPr marL="742950" lvl="1" indent="-285750">
              <a:buFont typeface="Arial" panose="020B0604020202020204" pitchFamily="34" charset="0"/>
              <a:buChar char="•"/>
            </a:pPr>
            <a:r>
              <a:rPr lang="fr-FR" sz="1200" dirty="0"/>
              <a:t>Plusieurs sous-types :</a:t>
            </a:r>
          </a:p>
          <a:p>
            <a:pPr marL="1143000" lvl="2" indent="-228600">
              <a:buFont typeface="Arial" panose="020B0604020202020204" pitchFamily="34" charset="0"/>
              <a:buChar char="•"/>
            </a:pPr>
            <a:r>
              <a:rPr lang="fr-FR" sz="1200" dirty="0"/>
              <a:t>Document (MongoDB, </a:t>
            </a:r>
            <a:r>
              <a:rPr lang="fr-FR" sz="1200" dirty="0" err="1"/>
              <a:t>CouchDB</a:t>
            </a:r>
            <a:r>
              <a:rPr lang="fr-FR" sz="1200" dirty="0"/>
              <a:t>)</a:t>
            </a:r>
          </a:p>
          <a:p>
            <a:pPr marL="1143000" lvl="2" indent="-228600">
              <a:buFont typeface="Arial" panose="020B0604020202020204" pitchFamily="34" charset="0"/>
              <a:buChar char="•"/>
            </a:pPr>
            <a:r>
              <a:rPr lang="fr-FR" sz="1200" dirty="0"/>
              <a:t>Clé-valeur (Redis)</a:t>
            </a:r>
          </a:p>
          <a:p>
            <a:pPr marL="1143000" lvl="2" indent="-228600">
              <a:buFont typeface="Arial" panose="020B0604020202020204" pitchFamily="34" charset="0"/>
              <a:buChar char="•"/>
            </a:pPr>
            <a:r>
              <a:rPr lang="fr-FR" sz="1200" dirty="0"/>
              <a:t>Colonnes (Cassandra)</a:t>
            </a:r>
          </a:p>
          <a:p>
            <a:pPr marL="1143000" lvl="2" indent="-228600">
              <a:buFont typeface="Arial" panose="020B0604020202020204" pitchFamily="34" charset="0"/>
              <a:buChar char="•"/>
            </a:pPr>
            <a:r>
              <a:rPr lang="fr-FR" sz="1200" dirty="0"/>
              <a:t>Graphes (Neo4j)</a:t>
            </a:r>
          </a:p>
        </p:txBody>
      </p:sp>
      <p:sp>
        <p:nvSpPr>
          <p:cNvPr id="18" name="ZoneTexte 17">
            <a:extLst>
              <a:ext uri="{FF2B5EF4-FFF2-40B4-BE49-F238E27FC236}">
                <a16:creationId xmlns:a16="http://schemas.microsoft.com/office/drawing/2014/main" id="{664ECE2D-537E-E3A0-FC33-934B109670DF}"/>
              </a:ext>
            </a:extLst>
          </p:cNvPr>
          <p:cNvSpPr txBox="1"/>
          <p:nvPr/>
        </p:nvSpPr>
        <p:spPr>
          <a:xfrm>
            <a:off x="334828" y="1682561"/>
            <a:ext cx="7772399" cy="461665"/>
          </a:xfrm>
          <a:prstGeom prst="rect">
            <a:avLst/>
          </a:prstGeom>
          <a:noFill/>
        </p:spPr>
        <p:txBody>
          <a:bodyPr wrap="square">
            <a:spAutoFit/>
          </a:bodyPr>
          <a:lstStyle>
            <a:defPPr>
              <a:defRPr lang="fr-FR"/>
            </a:defPPr>
            <a:lvl1pPr>
              <a:buNone/>
              <a:defRPr sz="1200"/>
            </a:lvl1pPr>
            <a:lvl2pPr marL="742950" lvl="1" indent="-285750">
              <a:buFont typeface="+mj-lt"/>
              <a:buAutoNum type="arabicPeriod"/>
              <a:defRPr sz="1200"/>
            </a:lvl2pPr>
            <a:lvl3pPr marL="1143000" lvl="2" indent="-228600">
              <a:buFont typeface="+mj-lt"/>
              <a:buAutoNum type="arabicPeriod"/>
              <a:defRPr sz="1200"/>
            </a:lvl3pPr>
          </a:lstStyle>
          <a:p>
            <a:r>
              <a:rPr lang="fr-FR" dirty="0"/>
              <a:t>Il existe plusieurs types de bases de données, chacune adaptée à un usage spécifique.</a:t>
            </a:r>
            <a:br>
              <a:rPr lang="fr-FR" dirty="0"/>
            </a:br>
            <a:r>
              <a:rPr lang="fr-FR" b="1" dirty="0">
                <a:solidFill>
                  <a:srgbClr val="FF0000"/>
                </a:solidFill>
              </a:rPr>
              <a:t>Le SQL relationnel n’est pas la seule approche, mais c’est la plus répandue.</a:t>
            </a:r>
          </a:p>
        </p:txBody>
      </p:sp>
      <p:sp>
        <p:nvSpPr>
          <p:cNvPr id="19" name="Ellipse 18">
            <a:extLst>
              <a:ext uri="{FF2B5EF4-FFF2-40B4-BE49-F238E27FC236}">
                <a16:creationId xmlns:a16="http://schemas.microsoft.com/office/drawing/2014/main" id="{2DBAEC7E-C7FA-7A60-4B74-FB15FE734D69}"/>
              </a:ext>
            </a:extLst>
          </p:cNvPr>
          <p:cNvSpPr/>
          <p:nvPr/>
        </p:nvSpPr>
        <p:spPr>
          <a:xfrm>
            <a:off x="5230906" y="5346880"/>
            <a:ext cx="3676509" cy="2880000"/>
          </a:xfrm>
          <a:prstGeom prst="ellipse">
            <a:avLst/>
          </a:prstGeom>
          <a:solidFill>
            <a:srgbClr val="2212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endParaRPr lang="fr-FR" sz="1400" dirty="0"/>
          </a:p>
        </p:txBody>
      </p:sp>
      <p:sp>
        <p:nvSpPr>
          <p:cNvPr id="20" name="ZoneTexte 19">
            <a:extLst>
              <a:ext uri="{FF2B5EF4-FFF2-40B4-BE49-F238E27FC236}">
                <a16:creationId xmlns:a16="http://schemas.microsoft.com/office/drawing/2014/main" id="{AFF746C1-4995-3294-3897-E901D999D6C7}"/>
              </a:ext>
            </a:extLst>
          </p:cNvPr>
          <p:cNvSpPr txBox="1"/>
          <p:nvPr/>
        </p:nvSpPr>
        <p:spPr>
          <a:xfrm>
            <a:off x="5508331" y="5856639"/>
            <a:ext cx="3121658" cy="1015663"/>
          </a:xfrm>
          <a:prstGeom prst="rect">
            <a:avLst/>
          </a:prstGeom>
          <a:noFill/>
        </p:spPr>
        <p:txBody>
          <a:bodyPr wrap="square" rtlCol="0">
            <a:spAutoFit/>
          </a:bodyPr>
          <a:lstStyle/>
          <a:p>
            <a:pPr algn="ctr"/>
            <a:r>
              <a:rPr lang="fr-FR" sz="1200" dirty="0">
                <a:solidFill>
                  <a:schemeClr val="bg1"/>
                </a:solidFill>
              </a:rPr>
              <a:t>Connaître plusieurs modèles permet de comprendre pourquoi </a:t>
            </a:r>
            <a:r>
              <a:rPr lang="fr-FR" sz="1200" b="1" dirty="0">
                <a:solidFill>
                  <a:schemeClr val="bg1"/>
                </a:solidFill>
              </a:rPr>
              <a:t>SQL reste la référence</a:t>
            </a:r>
            <a:r>
              <a:rPr lang="fr-FR" sz="1200" dirty="0">
                <a:solidFill>
                  <a:schemeClr val="bg1"/>
                </a:solidFill>
              </a:rPr>
              <a:t> pour la cohérence, les transactions, la rigueur du schéma.</a:t>
            </a:r>
          </a:p>
          <a:p>
            <a:pPr algn="ctr"/>
            <a:endParaRPr lang="fr-FR" sz="1200" dirty="0">
              <a:solidFill>
                <a:schemeClr val="bg1"/>
              </a:solidFill>
            </a:endParaRPr>
          </a:p>
        </p:txBody>
      </p:sp>
      <p:sp>
        <p:nvSpPr>
          <p:cNvPr id="21" name="ZoneTexte 20">
            <a:extLst>
              <a:ext uri="{FF2B5EF4-FFF2-40B4-BE49-F238E27FC236}">
                <a16:creationId xmlns:a16="http://schemas.microsoft.com/office/drawing/2014/main" id="{274891D9-55E3-62A1-709E-42EFAAD0533C}"/>
              </a:ext>
            </a:extLst>
          </p:cNvPr>
          <p:cNvSpPr txBox="1"/>
          <p:nvPr/>
        </p:nvSpPr>
        <p:spPr>
          <a:xfrm>
            <a:off x="4802779" y="3516163"/>
            <a:ext cx="4331300" cy="1200329"/>
          </a:xfrm>
          <a:prstGeom prst="rect">
            <a:avLst/>
          </a:prstGeom>
          <a:noFill/>
        </p:spPr>
        <p:txBody>
          <a:bodyPr wrap="square">
            <a:spAutoFit/>
          </a:bodyPr>
          <a:lstStyle/>
          <a:p>
            <a:r>
              <a:rPr lang="fr-FR" sz="1200" b="1" dirty="0"/>
              <a:t>3. Bases orientées recherche / analytique</a:t>
            </a:r>
            <a:endParaRPr lang="fr-FR" sz="1200" dirty="0"/>
          </a:p>
          <a:p>
            <a:pPr marL="742950" lvl="1" indent="-285750">
              <a:buFont typeface="Arial" panose="020B0604020202020204" pitchFamily="34" charset="0"/>
              <a:buChar char="•"/>
            </a:pPr>
            <a:r>
              <a:rPr lang="fr-FR" sz="1200" dirty="0"/>
              <a:t>Optimisées pour les requêtes très lourdes</a:t>
            </a:r>
          </a:p>
          <a:p>
            <a:pPr marL="742950" lvl="1" indent="-285750">
              <a:buFont typeface="Arial" panose="020B0604020202020204" pitchFamily="34" charset="0"/>
              <a:buChar char="•"/>
            </a:pPr>
            <a:r>
              <a:rPr lang="fr-FR" sz="1200" dirty="0"/>
              <a:t>Exemples : </a:t>
            </a:r>
            <a:r>
              <a:rPr lang="fr-FR" sz="1200" dirty="0" err="1"/>
              <a:t>Elasticsearch</a:t>
            </a:r>
            <a:r>
              <a:rPr lang="fr-FR" sz="1200" dirty="0"/>
              <a:t>, </a:t>
            </a:r>
            <a:r>
              <a:rPr lang="fr-FR" sz="1200" dirty="0" err="1"/>
              <a:t>ClickHouse</a:t>
            </a:r>
            <a:r>
              <a:rPr lang="fr-FR" sz="1200" dirty="0"/>
              <a:t>, </a:t>
            </a:r>
            <a:r>
              <a:rPr lang="fr-FR" sz="1200" dirty="0" err="1"/>
              <a:t>BigQuery</a:t>
            </a:r>
            <a:endParaRPr lang="fr-FR" sz="1200" dirty="0"/>
          </a:p>
          <a:p>
            <a:r>
              <a:rPr lang="fr-FR" sz="1200" b="1" dirty="0"/>
              <a:t>4. Bases embarquées / locales</a:t>
            </a:r>
            <a:endParaRPr lang="fr-FR" sz="1200" dirty="0"/>
          </a:p>
          <a:p>
            <a:pPr marL="742950" lvl="1" indent="-285750">
              <a:buFont typeface="Arial" panose="020B0604020202020204" pitchFamily="34" charset="0"/>
              <a:buChar char="•"/>
            </a:pPr>
            <a:r>
              <a:rPr lang="fr-FR" sz="1200" dirty="0"/>
              <a:t>Pour les applications mobiles ou desktop</a:t>
            </a:r>
          </a:p>
          <a:p>
            <a:pPr marL="742950" lvl="1" indent="-285750">
              <a:buFont typeface="Arial" panose="020B0604020202020204" pitchFamily="34" charset="0"/>
              <a:buChar char="•"/>
            </a:pPr>
            <a:r>
              <a:rPr lang="fr-FR" sz="1200" dirty="0"/>
              <a:t>Exemples : SQLite, </a:t>
            </a:r>
            <a:r>
              <a:rPr lang="fr-FR" sz="1200" dirty="0" err="1"/>
              <a:t>DuckDB</a:t>
            </a:r>
            <a:endParaRPr lang="fr-FR" sz="1200" dirty="0"/>
          </a:p>
        </p:txBody>
      </p:sp>
      <p:sp>
        <p:nvSpPr>
          <p:cNvPr id="22" name="TextBox 27__text_h2__s1">
            <a:extLst>
              <a:ext uri="{FF2B5EF4-FFF2-40B4-BE49-F238E27FC236}">
                <a16:creationId xmlns:a16="http://schemas.microsoft.com/office/drawing/2014/main" id="{92FC873F-7512-6BB1-24FA-8BF0A1FC161C}"/>
              </a:ext>
            </a:extLst>
          </p:cNvPr>
          <p:cNvSpPr txBox="1"/>
          <p:nvPr/>
        </p:nvSpPr>
        <p:spPr>
          <a:xfrm>
            <a:off x="334829" y="1309733"/>
            <a:ext cx="4583608" cy="410369"/>
          </a:xfrm>
          <a:prstGeom prst="rect">
            <a:avLst/>
          </a:prstGeom>
          <a:solidFill>
            <a:srgbClr val="FFFFFF">
              <a:alpha val="0"/>
            </a:srgbClr>
          </a:solidFill>
        </p:spPr>
        <p:txBody>
          <a:bodyPr vert="horz" wrap="square" lIns="0" tIns="50800" rIns="118533" bIns="50800" rtlCol="0">
            <a:spAutoFit/>
          </a:bodyPr>
          <a:lstStyle/>
          <a:p>
            <a:pPr lvl="0">
              <a:buClr>
                <a:srgbClr val="0ED8B8"/>
              </a:buClr>
              <a:buSzPts val="1800"/>
              <a:defRPr/>
            </a:pPr>
            <a:r>
              <a:rPr lang="fr-FR" sz="2000" b="1" dirty="0">
                <a:solidFill>
                  <a:srgbClr val="0ED8B8"/>
                </a:solidFill>
                <a:latin typeface="Century Gothic" panose="020B0502020202020204" pitchFamily="34" charset="0"/>
              </a:rPr>
              <a:t>Concept clé</a:t>
            </a:r>
            <a:r>
              <a:rPr lang="en-US" sz="2000" b="1" dirty="0">
                <a:solidFill>
                  <a:srgbClr val="0ED8B8"/>
                </a:solidFill>
                <a:latin typeface="Century Gothic" panose="020B0502020202020204" pitchFamily="34" charset="0"/>
              </a:rPr>
              <a:t> </a:t>
            </a:r>
          </a:p>
        </p:txBody>
      </p:sp>
      <p:sp>
        <p:nvSpPr>
          <p:cNvPr id="23" name="TextBox 2__text_h2__s1">
            <a:extLst>
              <a:ext uri="{FF2B5EF4-FFF2-40B4-BE49-F238E27FC236}">
                <a16:creationId xmlns:a16="http://schemas.microsoft.com/office/drawing/2014/main" id="{328C8581-5DFD-A2B8-0F5E-C088E3A29E47}"/>
              </a:ext>
            </a:extLst>
          </p:cNvPr>
          <p:cNvSpPr txBox="1"/>
          <p:nvPr/>
        </p:nvSpPr>
        <p:spPr>
          <a:xfrm>
            <a:off x="558494" y="92925"/>
            <a:ext cx="6097836" cy="656590"/>
          </a:xfrm>
          <a:prstGeom prst="rect">
            <a:avLst/>
          </a:prstGeom>
          <a:solidFill>
            <a:srgbClr val="FFFFFF">
              <a:alpha val="0"/>
            </a:srgbClr>
          </a:solidFill>
        </p:spPr>
        <p:txBody>
          <a:bodyPr wrap="square" lIns="0" tIns="50800" rIns="118533" bIns="50800">
            <a:spAutoFit/>
          </a:bodyPr>
          <a:lstStyle/>
          <a:p>
            <a:pPr defTabSz="609585">
              <a:buClr>
                <a:srgbClr val="000000"/>
              </a:buClr>
              <a:buSzPts val="1800"/>
              <a:defRPr/>
            </a:pPr>
            <a:r>
              <a:rPr kumimoji="0" lang="en-US" sz="1800" b="1" i="0" u="none" strike="noStrike" kern="1200" cap="none" spc="0" normalizeH="0" baseline="0" noProof="0" dirty="0">
                <a:ln>
                  <a:noFill/>
                </a:ln>
                <a:effectLst/>
                <a:uLnTx/>
                <a:uFillTx/>
                <a:latin typeface="Century Gothic" panose="020B0502020202020204" pitchFamily="34" charset="0"/>
                <a:ea typeface="+mn-ea"/>
                <a:cs typeface="+mn-cs"/>
              </a:rPr>
              <a:t>Section 1 – </a:t>
            </a:r>
            <a:r>
              <a:rPr lang="fr-FR" b="1" dirty="0"/>
              <a:t>Origines et panorama des bases de données</a:t>
            </a:r>
          </a:p>
          <a:p>
            <a:pPr marL="0" marR="0" lvl="0" indent="0" algn="l" defTabSz="609585" rtl="0" eaLnBrk="1" fontAlgn="auto" latinLnBrk="0" hangingPunct="1">
              <a:lnSpc>
                <a:spcPct val="100000"/>
              </a:lnSpc>
              <a:spcBef>
                <a:spcPts val="0"/>
              </a:spcBef>
              <a:spcAft>
                <a:spcPts val="0"/>
              </a:spcAft>
              <a:buClr>
                <a:srgbClr val="000000"/>
              </a:buClr>
              <a:buSzPts val="1800"/>
              <a:buFontTx/>
              <a:buNone/>
              <a:tabLst/>
              <a:defRPr/>
            </a:pPr>
            <a:endParaRPr kumimoji="0" lang="en-US" sz="1800" b="1" i="0" u="none" strike="noStrike" kern="1200" cap="none" spc="0" normalizeH="0" baseline="0" noProof="0" dirty="0">
              <a:ln>
                <a:noFill/>
              </a:ln>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192432222"/>
      </p:ext>
    </p:extLst>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2373</TotalTime>
  <Words>3245</Words>
  <Application>Microsoft Macintosh PowerPoint</Application>
  <PresentationFormat>Grand écran</PresentationFormat>
  <Paragraphs>416</Paragraphs>
  <Slides>33</Slides>
  <Notes>21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33</vt:i4>
      </vt:variant>
    </vt:vector>
  </HeadingPairs>
  <TitlesOfParts>
    <vt:vector size="41" baseType="lpstr">
      <vt:lpstr>Aptos</vt:lpstr>
      <vt:lpstr>Aptos Display</vt:lpstr>
      <vt:lpstr>Arial</vt:lpstr>
      <vt:lpstr>Calibri</vt:lpstr>
      <vt:lpstr>Century Gothic</vt:lpstr>
      <vt:lpstr>Courier New</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Laurent Gauthier</dc:creator>
  <cp:lastModifiedBy>Laurent Gauthier</cp:lastModifiedBy>
  <cp:revision>10</cp:revision>
  <dcterms:created xsi:type="dcterms:W3CDTF">2025-11-19T16:54:23Z</dcterms:created>
  <dcterms:modified xsi:type="dcterms:W3CDTF">2025-11-21T08:27:51Z</dcterms:modified>
</cp:coreProperties>
</file>